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5" r:id="rId2"/>
    <p:sldMasterId id="2147483747" r:id="rId3"/>
    <p:sldMasterId id="2147483760" r:id="rId4"/>
    <p:sldMasterId id="2147483773" r:id="rId5"/>
    <p:sldMasterId id="2147483786" r:id="rId6"/>
    <p:sldMasterId id="2147483838" r:id="rId7"/>
    <p:sldMasterId id="2147483851" r:id="rId8"/>
    <p:sldMasterId id="2147483864" r:id="rId9"/>
    <p:sldMasterId id="2147483890" r:id="rId10"/>
    <p:sldMasterId id="2147483903" r:id="rId11"/>
    <p:sldMasterId id="2147483916" r:id="rId12"/>
    <p:sldMasterId id="2147483928" r:id="rId13"/>
    <p:sldMasterId id="2147483953" r:id="rId14"/>
    <p:sldMasterId id="2147483966" r:id="rId15"/>
  </p:sldMasterIdLst>
  <p:notesMasterIdLst>
    <p:notesMasterId r:id="rId77"/>
  </p:notesMasterIdLst>
  <p:sldIdLst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296" r:id="rId28"/>
    <p:sldId id="297" r:id="rId29"/>
    <p:sldId id="298" r:id="rId30"/>
    <p:sldId id="299" r:id="rId31"/>
    <p:sldId id="300" r:id="rId32"/>
    <p:sldId id="292" r:id="rId33"/>
    <p:sldId id="293" r:id="rId34"/>
    <p:sldId id="294" r:id="rId35"/>
    <p:sldId id="295" r:id="rId36"/>
    <p:sldId id="257" r:id="rId37"/>
    <p:sldId id="258" r:id="rId38"/>
    <p:sldId id="259" r:id="rId39"/>
    <p:sldId id="260" r:id="rId40"/>
    <p:sldId id="324" r:id="rId41"/>
    <p:sldId id="325" r:id="rId42"/>
    <p:sldId id="326" r:id="rId43"/>
    <p:sldId id="327" r:id="rId44"/>
    <p:sldId id="328" r:id="rId45"/>
    <p:sldId id="313" r:id="rId46"/>
    <p:sldId id="314" r:id="rId47"/>
    <p:sldId id="319" r:id="rId48"/>
    <p:sldId id="320" r:id="rId49"/>
    <p:sldId id="316" r:id="rId50"/>
    <p:sldId id="317" r:id="rId51"/>
    <p:sldId id="315" r:id="rId52"/>
    <p:sldId id="342" r:id="rId53"/>
    <p:sldId id="343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4" r:id="rId72"/>
    <p:sldId id="285" r:id="rId73"/>
    <p:sldId id="286" r:id="rId74"/>
    <p:sldId id="287" r:id="rId75"/>
    <p:sldId id="288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5B297-69BD-47FA-9FDF-040DAF82ADD8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9E2F7-264F-494C-AC70-EECD5B987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5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13DD2C3-9782-40BE-AE13-94267B31A210}" type="slidenum">
              <a:rPr lang="en-US" altLang="zh-CN" smtClean="0">
                <a:solidFill>
                  <a:srgbClr val="000000"/>
                </a:solidFill>
              </a:rPr>
              <a:pPr/>
              <a:t>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0065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AAFA850-7A69-4F7D-9144-7FED7E1F92AE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59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A543526-0F00-4125-B777-001CC868E55D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03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9F8D8C6-810C-4F2E-BAEF-E1DA1B14C29E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9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8207DC3-9E0B-4040-9E47-99FF0071264F}" type="slidenum">
              <a:rPr lang="en-US" altLang="zh-CN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B5D2C8B-AADC-497C-B40D-FD6BBFC28B52}" type="slidenum">
              <a:rPr lang="en-US" altLang="zh-CN" smtClean="0">
                <a:solidFill>
                  <a:srgbClr val="000000"/>
                </a:solidFill>
              </a:rPr>
              <a:pPr/>
              <a:t>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099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226BF7-5736-4CAD-B611-5E02F2ACC83B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6256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2BF7A0-AC40-40B0-9BE9-BC73F6B6DF61}" type="slidenum">
              <a:rPr lang="en-US" altLang="zh-CN" smtClean="0">
                <a:solidFill>
                  <a:srgbClr val="000000"/>
                </a:solidFill>
              </a:rPr>
              <a:pPr/>
              <a:t>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649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C2AC3A1-EED1-42F9-962B-CA5FA1D8077E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4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6F606AF-3047-4979-9A4C-3EE4703447F7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9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378944-0EE5-4DDF-A224-33247F6DF069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2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88CC4E8-D5F0-42B3-9C74-DBD8FF95C8B5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2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A91FE99-0E64-4FAB-826B-6E9669D2810F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zh-CN" sz="12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3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86 w 1722"/>
                <a:gd name="T1" fmla="*/ 48 h 66"/>
                <a:gd name="T2" fmla="*/ 1686 w 1722"/>
                <a:gd name="T3" fmla="*/ 42 h 66"/>
                <a:gd name="T4" fmla="*/ 0 w 1722"/>
                <a:gd name="T5" fmla="*/ 0 h 66"/>
                <a:gd name="T6" fmla="*/ 0 w 1722"/>
                <a:gd name="T7" fmla="*/ 33 h 66"/>
                <a:gd name="T8" fmla="*/ 1686 w 1722"/>
                <a:gd name="T9" fmla="*/ 48 h 66"/>
                <a:gd name="T10" fmla="*/ 1686 w 1722"/>
                <a:gd name="T11" fmla="*/ 4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7 w 975"/>
                <a:gd name="T1" fmla="*/ 48 h 101"/>
                <a:gd name="T2" fmla="*/ 95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7 w 975"/>
                <a:gd name="T9" fmla="*/ 48 h 101"/>
                <a:gd name="T10" fmla="*/ 95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0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05 w 2141"/>
                <a:gd name="T7" fmla="*/ 0 h 198"/>
                <a:gd name="T8" fmla="*/ 210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28 w 2517"/>
                <a:gd name="T1" fmla="*/ 276 h 276"/>
                <a:gd name="T2" fmla="*/ 2463 w 2517"/>
                <a:gd name="T3" fmla="*/ 204 h 276"/>
                <a:gd name="T4" fmla="*/ 2206 w 2517"/>
                <a:gd name="T5" fmla="*/ 0 h 276"/>
                <a:gd name="T6" fmla="*/ 0 w 2517"/>
                <a:gd name="T7" fmla="*/ 276 h 276"/>
                <a:gd name="T8" fmla="*/ 2128 w 2517"/>
                <a:gd name="T9" fmla="*/ 276 h 276"/>
                <a:gd name="T10" fmla="*/ 212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1 w 729"/>
                <a:gd name="T7" fmla="*/ 240 h 240"/>
                <a:gd name="T8" fmla="*/ 71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1 w 729"/>
                <a:gd name="T1" fmla="*/ 318 h 318"/>
                <a:gd name="T2" fmla="*/ 71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1 w 729"/>
                <a:gd name="T9" fmla="*/ 318 h 318"/>
                <a:gd name="T10" fmla="*/ 71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88C87C-9CD9-4FBB-9111-5DD94E81F9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369477"/>
      </p:ext>
    </p:extLst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6FEF409-1A66-4135-89D2-F92773E514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923435"/>
      </p:ext>
    </p:extLst>
  </p:cSld>
  <p:clrMapOvr>
    <a:masterClrMapping/>
  </p:clrMapOvr>
  <p:transition>
    <p:blinds dir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849B9-3AA4-41EE-BD0E-5008A4A479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983200"/>
      </p:ext>
    </p:extLst>
  </p:cSld>
  <p:clrMapOvr>
    <a:masterClrMapping/>
  </p:clrMapOvr>
  <p:transition>
    <p:random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65A8F-A045-44C2-A06F-B140E762A9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341618"/>
      </p:ext>
    </p:extLst>
  </p:cSld>
  <p:clrMapOvr>
    <a:masterClrMapping/>
  </p:clrMapOvr>
  <p:transition>
    <p:random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385D3-5302-417D-8A80-A8695CD8CA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084973"/>
      </p:ext>
    </p:extLst>
  </p:cSld>
  <p:clrMapOvr>
    <a:masterClrMapping/>
  </p:clrMapOvr>
  <p:transition>
    <p:random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FBC2-A9A1-4DCB-9665-FF68A91487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701743"/>
      </p:ext>
    </p:extLst>
  </p:cSld>
  <p:clrMapOvr>
    <a:masterClrMapping/>
  </p:clrMapOvr>
  <p:transition>
    <p:random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2E33E-178A-41C6-84D0-A897BE797A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374324"/>
      </p:ext>
    </p:extLst>
  </p:cSld>
  <p:clrMapOvr>
    <a:masterClrMapping/>
  </p:clrMapOvr>
  <p:transition>
    <p:random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7C393-BDCB-48B1-B0FD-C57641DE63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376320"/>
      </p:ext>
    </p:extLst>
  </p:cSld>
  <p:clrMapOvr>
    <a:masterClrMapping/>
  </p:clrMapOvr>
  <p:transition>
    <p:random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D9AA7-3715-433C-9687-F8100DEB9D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34735"/>
      </p:ext>
    </p:extLst>
  </p:cSld>
  <p:clrMapOvr>
    <a:masterClrMapping/>
  </p:clrMapOvr>
  <p:transition>
    <p:random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31B36-6119-4473-ADD3-B0B1BE5B4A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86887"/>
      </p:ext>
    </p:extLst>
  </p:cSld>
  <p:clrMapOvr>
    <a:masterClrMapping/>
  </p:clrMapOvr>
  <p:transition>
    <p:random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D36B4EF-381E-4053-93B9-B5237DE64F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3591661"/>
      </p:ext>
    </p:extLst>
  </p:cSld>
  <p:clrMapOvr>
    <a:masterClrMapping/>
  </p:clrMapOvr>
  <p:transition>
    <p:blinds dir="vert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E537E0B-51BD-4F58-96E1-C79344B76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969947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CE9592F-F28C-4355-B64A-046BA70A8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492104"/>
      </p:ext>
    </p:extLst>
  </p:cSld>
  <p:clrMapOvr>
    <a:masterClrMapping/>
  </p:clrMapOvr>
  <p:transition>
    <p:blinds dir="vert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CB5AD3-222D-4DE0-AA85-00BF7E524B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002630"/>
      </p:ext>
    </p:extLst>
  </p:cSld>
  <p:clrMapOvr>
    <a:masterClrMapping/>
  </p:clrMapOvr>
  <p:transition>
    <p:blinds dir="vert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747520E-8C86-4F3C-9984-5B8DD9B5F2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31603"/>
      </p:ext>
    </p:extLst>
  </p:cSld>
  <p:clrMapOvr>
    <a:masterClrMapping/>
  </p:clrMapOvr>
  <p:transition>
    <p:blinds dir="vert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9DEE46E-FDE4-4596-BF74-2AA435FCAB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634738"/>
      </p:ext>
    </p:extLst>
  </p:cSld>
  <p:clrMapOvr>
    <a:masterClrMapping/>
  </p:clrMapOvr>
  <p:transition>
    <p:blinds dir="vert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3A92576-2E9C-4F1A-B2D2-CF33C3FC5D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23678"/>
      </p:ext>
    </p:extLst>
  </p:cSld>
  <p:clrMapOvr>
    <a:masterClrMapping/>
  </p:clrMapOvr>
  <p:transition>
    <p:blinds dir="vert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A18EE31-2716-4B96-95A3-2478E95043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3315025"/>
      </p:ext>
    </p:extLst>
  </p:cSld>
  <p:clrMapOvr>
    <a:masterClrMapping/>
  </p:clrMapOvr>
  <p:transition>
    <p:blinds dir="vert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54ABEC9-02BB-4700-B4A8-2F2E97A3F1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781942"/>
      </p:ext>
    </p:extLst>
  </p:cSld>
  <p:clrMapOvr>
    <a:masterClrMapping/>
  </p:clrMapOvr>
  <p:transition>
    <p:blinds dir="vert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8DE5CD-9407-4D11-990A-B78040B7B0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8740413"/>
      </p:ext>
    </p:extLst>
  </p:cSld>
  <p:clrMapOvr>
    <a:masterClrMapping/>
  </p:clrMapOvr>
  <p:transition>
    <p:blinds dir="vert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143D5B-F7DD-4A48-A2FD-2DFAB7BF3D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069912"/>
      </p:ext>
    </p:extLst>
  </p:cSld>
  <p:clrMapOvr>
    <a:masterClrMapping/>
  </p:clrMapOvr>
  <p:transition>
    <p:blinds dir="vert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3E33ECD-24D5-48C1-AB43-97CD7BE248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685212"/>
      </p:ext>
    </p:extLst>
  </p:cSld>
  <p:clrMapOvr>
    <a:masterClrMapping/>
  </p:clrMapOvr>
  <p:transition>
    <p:blinds dir="vert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8A032A4-B559-4852-BA6B-531ABE6CE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36273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9615A3B-49A2-49E3-9257-3FFCE309E1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3910529"/>
      </p:ext>
    </p:extLst>
  </p:cSld>
  <p:clrMapOvr>
    <a:masterClrMapping/>
  </p:clrMapOvr>
  <p:transition>
    <p:blinds dir="vert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8 w 1722"/>
                <a:gd name="T1" fmla="*/ 59 h 66"/>
                <a:gd name="T2" fmla="*/ 1708 w 1722"/>
                <a:gd name="T3" fmla="*/ 53 h 66"/>
                <a:gd name="T4" fmla="*/ 0 w 1722"/>
                <a:gd name="T5" fmla="*/ 0 h 66"/>
                <a:gd name="T6" fmla="*/ 0 w 1722"/>
                <a:gd name="T7" fmla="*/ 41 h 66"/>
                <a:gd name="T8" fmla="*/ 1708 w 1722"/>
                <a:gd name="T9" fmla="*/ 59 h 66"/>
                <a:gd name="T10" fmla="*/ 1708 w 1722"/>
                <a:gd name="T11" fmla="*/ 59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8 w 975"/>
                <a:gd name="T1" fmla="*/ 48 h 101"/>
                <a:gd name="T2" fmla="*/ 968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8 w 975"/>
                <a:gd name="T9" fmla="*/ 48 h 101"/>
                <a:gd name="T10" fmla="*/ 968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7 w 2141"/>
                <a:gd name="T7" fmla="*/ 0 h 198"/>
                <a:gd name="T8" fmla="*/ 212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61 w 2517"/>
                <a:gd name="T1" fmla="*/ 276 h 276"/>
                <a:gd name="T2" fmla="*/ 2496 w 2517"/>
                <a:gd name="T3" fmla="*/ 204 h 276"/>
                <a:gd name="T4" fmla="*/ 2239 w 2517"/>
                <a:gd name="T5" fmla="*/ 0 h 276"/>
                <a:gd name="T6" fmla="*/ 0 w 2517"/>
                <a:gd name="T7" fmla="*/ 276 h 276"/>
                <a:gd name="T8" fmla="*/ 2161 w 2517"/>
                <a:gd name="T9" fmla="*/ 276 h 276"/>
                <a:gd name="T10" fmla="*/ 2161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2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2 w 729"/>
                <a:gd name="T7" fmla="*/ 240 h 240"/>
                <a:gd name="T8" fmla="*/ 722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2 w 729"/>
                <a:gd name="T1" fmla="*/ 318 h 318"/>
                <a:gd name="T2" fmla="*/ 722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2 w 729"/>
                <a:gd name="T9" fmla="*/ 318 h 318"/>
                <a:gd name="T10" fmla="*/ 722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5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276EB063-0E05-4805-86C6-6D179CA8A848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05004"/>
      </p:ext>
    </p:extLst>
  </p:cSld>
  <p:clrMapOvr>
    <a:masterClrMapping/>
  </p:clrMapOvr>
  <p:transition>
    <p:blinds dir="vert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30A6C-07B1-446E-BEAC-4B83278637D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72371"/>
      </p:ext>
    </p:extLst>
  </p:cSld>
  <p:clrMapOvr>
    <a:masterClrMapping/>
  </p:clrMapOvr>
  <p:transition>
    <p:blinds dir="vert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A7D4D-ABE9-4F9B-8B67-FA3DDAF3F684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564075"/>
      </p:ext>
    </p:extLst>
  </p:cSld>
  <p:clrMapOvr>
    <a:masterClrMapping/>
  </p:clrMapOvr>
  <p:transition>
    <p:blinds dir="vert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10808-9E64-4B11-BA23-9C1BD87AC164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31286"/>
      </p:ext>
    </p:extLst>
  </p:cSld>
  <p:clrMapOvr>
    <a:masterClrMapping/>
  </p:clrMapOvr>
  <p:transition>
    <p:blinds dir="vert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5566C-9183-4167-9DD6-9D23EEFC573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14225"/>
      </p:ext>
    </p:extLst>
  </p:cSld>
  <p:clrMapOvr>
    <a:masterClrMapping/>
  </p:clrMapOvr>
  <p:transition>
    <p:blinds dir="vert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DF2A9-0697-4D81-950B-33E7C2394540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53335"/>
      </p:ext>
    </p:extLst>
  </p:cSld>
  <p:clrMapOvr>
    <a:masterClrMapping/>
  </p:clrMapOvr>
  <p:transition>
    <p:blinds dir="vert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4674A-8CB4-4FE7-8F3F-95F5D570C2F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78351"/>
      </p:ext>
    </p:extLst>
  </p:cSld>
  <p:clrMapOvr>
    <a:masterClrMapping/>
  </p:clrMapOvr>
  <p:transition>
    <p:blinds dir="vert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CEFAA-45DA-48C8-AB08-29C5DD402FA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0466"/>
      </p:ext>
    </p:extLst>
  </p:cSld>
  <p:clrMapOvr>
    <a:masterClrMapping/>
  </p:clrMapOvr>
  <p:transition>
    <p:blinds dir="vert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2082A3-4612-406C-95D0-841FD404F71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05421"/>
      </p:ext>
    </p:extLst>
  </p:cSld>
  <p:clrMapOvr>
    <a:masterClrMapping/>
  </p:clrMapOvr>
  <p:transition>
    <p:blinds dir="vert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A9049-8000-4F57-B268-DB12A7605697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54127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17 h 4320"/>
                <a:gd name="T2" fmla="*/ 1737 w 1737"/>
                <a:gd name="T3" fmla="*/ 462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17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16 h 4320"/>
                <a:gd name="T2" fmla="*/ 1737 w 1737"/>
                <a:gd name="T3" fmla="*/ 452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16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751 h 4420"/>
                <a:gd name="T2" fmla="*/ 1739 w 1739"/>
                <a:gd name="T3" fmla="*/ 275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75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27 h 4338"/>
                <a:gd name="T4" fmla="*/ 2080 w 2080"/>
                <a:gd name="T5" fmla="*/ 4027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5D906-EF11-4D48-8F79-B79851C941C0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075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EE0CC-682B-4666-A562-D1B13C9B0DB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52006"/>
      </p:ext>
    </p:extLst>
  </p:cSld>
  <p:clrMapOvr>
    <a:masterClrMapping/>
  </p:clrMapOvr>
  <p:transition>
    <p:blinds dir="vert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20E71-4F2C-423F-97A4-ADD71A76837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49598"/>
      </p:ext>
    </p:extLst>
  </p:cSld>
  <p:clrMapOvr>
    <a:masterClrMapping/>
  </p:clrMapOvr>
  <p:transition>
    <p:blinds dir="vert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75 h 4320"/>
                <a:gd name="T2" fmla="*/ 1737 w 1737"/>
                <a:gd name="T3" fmla="*/ 458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7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9 h 4320"/>
                <a:gd name="T2" fmla="*/ 1737 w 1737"/>
                <a:gd name="T3" fmla="*/ 450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9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26 h 4420"/>
                <a:gd name="T2" fmla="*/ 1739 w 1739"/>
                <a:gd name="T3" fmla="*/ 293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26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66 h 4338"/>
                <a:gd name="T4" fmla="*/ 2080 w 2080"/>
                <a:gd name="T5" fmla="*/ 4066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87C79-6C9C-4889-B9C6-A711F65408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6908985"/>
      </p:ext>
    </p:extLst>
  </p:cSld>
  <p:clrMapOvr>
    <a:masterClrMapping/>
  </p:clrMapOvr>
  <p:transition>
    <p:random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31A88-6409-4B5C-AFAB-4C4235BBA0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467230"/>
      </p:ext>
    </p:extLst>
  </p:cSld>
  <p:clrMapOvr>
    <a:masterClrMapping/>
  </p:clrMapOvr>
  <p:transition>
    <p:random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D0C2A-86DE-48C5-9F29-01EC81A64F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187214"/>
      </p:ext>
    </p:extLst>
  </p:cSld>
  <p:clrMapOvr>
    <a:masterClrMapping/>
  </p:clrMapOvr>
  <p:transition>
    <p:random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A6581-9419-423B-BB28-42010B7FA1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47440"/>
      </p:ext>
    </p:extLst>
  </p:cSld>
  <p:clrMapOvr>
    <a:masterClrMapping/>
  </p:clrMapOvr>
  <p:transition>
    <p:random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9E744-B992-4DE6-B259-8E6D02C7B2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106516"/>
      </p:ext>
    </p:extLst>
  </p:cSld>
  <p:clrMapOvr>
    <a:masterClrMapping/>
  </p:clrMapOvr>
  <p:transition>
    <p:random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90CEB-60C6-497C-92D5-7A3C3AFE09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179549"/>
      </p:ext>
    </p:extLst>
  </p:cSld>
  <p:clrMapOvr>
    <a:masterClrMapping/>
  </p:clrMapOvr>
  <p:transition>
    <p:random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6572B-CF1E-450C-8E34-07973F0780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657688"/>
      </p:ext>
    </p:extLst>
  </p:cSld>
  <p:clrMapOvr>
    <a:masterClrMapping/>
  </p:clrMapOvr>
  <p:transition>
    <p:random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5FB39-AA71-4D04-811A-8A77C90999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372718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94C4A-0D72-437B-A5C0-DD066BAC9C99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22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7FBFE-18CC-40F5-9331-DBB6A6B859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61486"/>
      </p:ext>
    </p:extLst>
  </p:cSld>
  <p:clrMapOvr>
    <a:masterClrMapping/>
  </p:clrMapOvr>
  <p:transition>
    <p:random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1AEC1-653E-4D9B-85B3-12D74C070E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877327"/>
      </p:ext>
    </p:extLst>
  </p:cSld>
  <p:clrMapOvr>
    <a:masterClrMapping/>
  </p:clrMapOvr>
  <p:transition>
    <p:random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D8CC4-4D78-4066-834C-1669EB0071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883947"/>
      </p:ext>
    </p:extLst>
  </p:cSld>
  <p:clrMapOvr>
    <a:masterClrMapping/>
  </p:clrMapOvr>
  <p:transition>
    <p:random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75 h 4320"/>
                <a:gd name="T2" fmla="*/ 1737 w 1737"/>
                <a:gd name="T3" fmla="*/ 458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7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9 h 4320"/>
                <a:gd name="T2" fmla="*/ 1737 w 1737"/>
                <a:gd name="T3" fmla="*/ 450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9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26 h 4420"/>
                <a:gd name="T2" fmla="*/ 1739 w 1739"/>
                <a:gd name="T3" fmla="*/ 293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26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66 h 4338"/>
                <a:gd name="T4" fmla="*/ 2080 w 2080"/>
                <a:gd name="T5" fmla="*/ 4066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D2D51-81FA-454C-82B0-E37AEF7BCD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5380716"/>
      </p:ext>
    </p:extLst>
  </p:cSld>
  <p:clrMapOvr>
    <a:masterClrMapping/>
  </p:clrMapOvr>
  <p:transition>
    <p:random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4EA18-8E13-4F61-B68B-1C754936BA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290957"/>
      </p:ext>
    </p:extLst>
  </p:cSld>
  <p:clrMapOvr>
    <a:masterClrMapping/>
  </p:clrMapOvr>
  <p:transition>
    <p:random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36C68-C09C-4C44-998E-AF31807522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363738"/>
      </p:ext>
    </p:extLst>
  </p:cSld>
  <p:clrMapOvr>
    <a:masterClrMapping/>
  </p:clrMapOvr>
  <p:transition>
    <p:random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4161B-CBD4-4BB8-B5E8-A95BAC3BC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286333"/>
      </p:ext>
    </p:extLst>
  </p:cSld>
  <p:clrMapOvr>
    <a:masterClrMapping/>
  </p:clrMapOvr>
  <p:transition>
    <p:random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D824F-6084-44EE-9227-CF63BD2308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6014018"/>
      </p:ext>
    </p:extLst>
  </p:cSld>
  <p:clrMapOvr>
    <a:masterClrMapping/>
  </p:clrMapOvr>
  <p:transition>
    <p:random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80153-5937-4407-8996-9D322736D1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8605124"/>
      </p:ext>
    </p:extLst>
  </p:cSld>
  <p:clrMapOvr>
    <a:masterClrMapping/>
  </p:clrMapOvr>
  <p:transition>
    <p:random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805E0-3876-4FA9-9351-ABE3142FB0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9653460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B5F0D-7039-4A49-9EED-BF5C3625B6C9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6060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7B219-8A04-41E8-9598-110DCD2E2F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492364"/>
      </p:ext>
    </p:extLst>
  </p:cSld>
  <p:clrMapOvr>
    <a:masterClrMapping/>
  </p:clrMapOvr>
  <p:transition>
    <p:random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67A37-1AF5-4599-B94A-F1C10915AF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740046"/>
      </p:ext>
    </p:extLst>
  </p:cSld>
  <p:clrMapOvr>
    <a:masterClrMapping/>
  </p:clrMapOvr>
  <p:transition>
    <p:random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8FC73-0BAA-4D4F-B296-79CA7AD07B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687841"/>
      </p:ext>
    </p:extLst>
  </p:cSld>
  <p:clrMapOvr>
    <a:masterClrMapping/>
  </p:clrMapOvr>
  <p:transition>
    <p:random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0A8A4-7A79-49E7-89C0-2AD11F6691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788054"/>
      </p:ext>
    </p:extLst>
  </p:cSld>
  <p:clrMapOvr>
    <a:masterClrMapping/>
  </p:clrMapOvr>
  <p:transition>
    <p:random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7B35C377-E787-45A7-8CDA-A7025A6C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617594"/>
      </p:ext>
    </p:extLst>
  </p:cSld>
  <p:clrMapOvr>
    <a:masterClrMapping/>
  </p:clrMapOvr>
  <p:transition>
    <p:blinds dir="vert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FA20F-73EC-49ED-9F8D-18AF0B9A12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325181"/>
      </p:ext>
    </p:extLst>
  </p:cSld>
  <p:clrMapOvr>
    <a:masterClrMapping/>
  </p:clrMapOvr>
  <p:transition>
    <p:blinds dir="vert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FB9DD-1719-4FAF-8B1D-B1A050C3A6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319673"/>
      </p:ext>
    </p:extLst>
  </p:cSld>
  <p:clrMapOvr>
    <a:masterClrMapping/>
  </p:clrMapOvr>
  <p:transition>
    <p:blinds dir="vert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DD85F-98EF-463B-A59E-359CC41370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626641"/>
      </p:ext>
    </p:extLst>
  </p:cSld>
  <p:clrMapOvr>
    <a:masterClrMapping/>
  </p:clrMapOvr>
  <p:transition>
    <p:blinds dir="vert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4E64D-477C-408F-9F61-BCFB348875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10502"/>
      </p:ext>
    </p:extLst>
  </p:cSld>
  <p:clrMapOvr>
    <a:masterClrMapping/>
  </p:clrMapOvr>
  <p:transition>
    <p:blinds dir="vert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A6BF0-CE3C-4E1F-8B50-8426179910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134076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98BFA-3519-463F-BB67-52E27300A82D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6652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00B00-AB5E-4E1D-98B8-F8F4F0A3F2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455143"/>
      </p:ext>
    </p:extLst>
  </p:cSld>
  <p:clrMapOvr>
    <a:masterClrMapping/>
  </p:clrMapOvr>
  <p:transition>
    <p:blinds dir="vert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EA3E3-3F0A-44D9-852F-EEC7B413C2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1764613"/>
      </p:ext>
    </p:extLst>
  </p:cSld>
  <p:clrMapOvr>
    <a:masterClrMapping/>
  </p:clrMapOvr>
  <p:transition>
    <p:blinds dir="vert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ABB5C-5801-45D9-8B1B-2B1BE21920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8462346"/>
      </p:ext>
    </p:extLst>
  </p:cSld>
  <p:clrMapOvr>
    <a:masterClrMapping/>
  </p:clrMapOvr>
  <p:transition>
    <p:blinds dir="vert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A9A59-4364-4055-A7F4-F7520CDD12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599414"/>
      </p:ext>
    </p:extLst>
  </p:cSld>
  <p:clrMapOvr>
    <a:masterClrMapping/>
  </p:clrMapOvr>
  <p:transition>
    <p:blinds dir="vert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BE60B-8275-4CD5-8951-B24B8ACAF9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857330"/>
      </p:ext>
    </p:extLst>
  </p:cSld>
  <p:clrMapOvr>
    <a:masterClrMapping/>
  </p:clrMapOvr>
  <p:transition>
    <p:blinds dir="vert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DD42E-9519-48FA-9083-5BCD0A8591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526491"/>
      </p:ext>
    </p:extLst>
  </p:cSld>
  <p:clrMapOvr>
    <a:masterClrMapping/>
  </p:clrMapOvr>
  <p:transition>
    <p:blinds dir="vert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59546C5C-7767-458C-93C5-D6E2EE760058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067"/>
      </p:ext>
    </p:extLst>
  </p:cSld>
  <p:clrMapOvr>
    <a:masterClrMapping/>
  </p:clrMapOvr>
  <p:transition>
    <p:blinds dir="vert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497B2-77BE-4AFC-B9CA-03B24721EDD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73889"/>
      </p:ext>
    </p:extLst>
  </p:cSld>
  <p:clrMapOvr>
    <a:masterClrMapping/>
  </p:clrMapOvr>
  <p:transition>
    <p:blinds dir="vert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B9A6D-5F0C-480F-A033-63E8D8ED4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17823"/>
      </p:ext>
    </p:extLst>
  </p:cSld>
  <p:clrMapOvr>
    <a:masterClrMapping/>
  </p:clrMapOvr>
  <p:transition>
    <p:blinds dir="vert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CB427-C569-4DBB-B6C1-152EFC23F4B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06893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2AD41-F0A9-44FA-8A07-53940E614661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075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679FE-0538-404D-A555-DB98BC3A76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85292"/>
      </p:ext>
    </p:extLst>
  </p:cSld>
  <p:clrMapOvr>
    <a:masterClrMapping/>
  </p:clrMapOvr>
  <p:transition>
    <p:blinds dir="vert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707E9-279E-441D-B718-612167B428F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75209"/>
      </p:ext>
    </p:extLst>
  </p:cSld>
  <p:clrMapOvr>
    <a:masterClrMapping/>
  </p:clrMapOvr>
  <p:transition>
    <p:blinds dir="vert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9B0FD-72DF-40AF-B29F-FAA0CAA84BA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82860"/>
      </p:ext>
    </p:extLst>
  </p:cSld>
  <p:clrMapOvr>
    <a:masterClrMapping/>
  </p:clrMapOvr>
  <p:transition>
    <p:blinds dir="vert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06D14-9446-42F1-AF40-1DE5C3F24518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4596"/>
      </p:ext>
    </p:extLst>
  </p:cSld>
  <p:clrMapOvr>
    <a:masterClrMapping/>
  </p:clrMapOvr>
  <p:transition>
    <p:blinds dir="vert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56C2C-E185-44E7-BA88-49C7DF429131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56099"/>
      </p:ext>
    </p:extLst>
  </p:cSld>
  <p:clrMapOvr>
    <a:masterClrMapping/>
  </p:clrMapOvr>
  <p:transition>
    <p:blinds dir="vert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D403D-BF74-47FA-BC1B-C82D4F64F11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18259"/>
      </p:ext>
    </p:extLst>
  </p:cSld>
  <p:clrMapOvr>
    <a:masterClrMapping/>
  </p:clrMapOvr>
  <p:transition>
    <p:blinds dir="vert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3D881-DD2C-4CD4-9310-80EA44C5DC2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14913"/>
      </p:ext>
    </p:extLst>
  </p:cSld>
  <p:clrMapOvr>
    <a:masterClrMapping/>
  </p:clrMapOvr>
  <p:transition>
    <p:blinds dir="vert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096D3-C5A0-497B-8699-C11050E7F3A7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3317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6B826-EF1A-422C-B62C-C5A55E74CD3A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05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691FE-5AEB-4610-AA53-BC7FDB0F062B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8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BE4130F-41AC-4D49-B4E4-58B2BFB4A2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715564"/>
      </p:ext>
    </p:extLst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18CBB-7873-4B26-BFAB-42C890AEAD8D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2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FE709-EA62-4A81-A3FE-F81E5D39715C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00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E03A4-8399-43BC-BA34-00EAF9168935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53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B62C4-6C91-4421-AC84-8F7509460F30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08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31 h 4320"/>
                <a:gd name="T2" fmla="*/ 1737 w 1737"/>
                <a:gd name="T3" fmla="*/ 464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3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25 h 4320"/>
                <a:gd name="T2" fmla="*/ 1737 w 1737"/>
                <a:gd name="T3" fmla="*/ 4536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2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695 h 4420"/>
                <a:gd name="T2" fmla="*/ 1739 w 1739"/>
                <a:gd name="T3" fmla="*/ 2699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695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14 h 4338"/>
                <a:gd name="T4" fmla="*/ 2080 w 2080"/>
                <a:gd name="T5" fmla="*/ 401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12F20-FF13-4F34-B72A-EC77758645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093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29B5F-2C0C-4ABD-9613-198831162E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560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856B3-C410-4EE4-9188-110E9C7F03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525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4343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343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E8769-3E93-4297-9625-46924D9EA1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23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8DF60-F4CE-4007-B89E-2EA65D3A95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659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0114B-F2C2-47B1-86CF-65640B2D73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96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BE1E29D-E9A6-45FC-B187-8E76C9EE40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136194"/>
      </p:ext>
    </p:extLst>
  </p:cSld>
  <p:clrMapOvr>
    <a:masterClrMapping/>
  </p:clrMapOvr>
  <p:transition>
    <p:blinds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FFD7-3868-4A7B-8B2A-EA1F2AD5E4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41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20DB-3DE4-41C8-9C67-6619EBD361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143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DE1D7-A6EA-427A-934D-70255221BE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220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3EB9C-DA0F-495E-A058-FA2C4B4341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394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04800"/>
            <a:ext cx="22098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47700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959-910D-477A-9B02-06004A7341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17647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772400" cy="8239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524000"/>
            <a:ext cx="43434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3434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32A64A-2367-4A9D-882A-64FEF25B15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6523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45 h 4320"/>
                <a:gd name="T2" fmla="*/ 1737 w 1737"/>
                <a:gd name="T3" fmla="*/ 465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4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34 h 4320"/>
                <a:gd name="T2" fmla="*/ 1737 w 1737"/>
                <a:gd name="T3" fmla="*/ 4545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34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640 h 4420"/>
                <a:gd name="T2" fmla="*/ 1739 w 1739"/>
                <a:gd name="T3" fmla="*/ 2644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64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01 h 4338"/>
                <a:gd name="T4" fmla="*/ 2080 w 2080"/>
                <a:gd name="T5" fmla="*/ 4001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B0AB1-5A73-4321-B91D-EFC443A3D4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211767"/>
      </p:ext>
    </p:extLst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13A29-432D-4A79-B4E0-F104B3AF2C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912816"/>
      </p:ext>
    </p:extLst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96FF2-5941-40D5-8403-1138E84F7B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730682"/>
      </p:ext>
    </p:extLst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50256-9F77-421F-A8E9-0C0393A3AF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0891570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B0AFC41-A035-45E8-87A5-1C2E3EF7B9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227054"/>
      </p:ext>
    </p:extLst>
  </p:cSld>
  <p:clrMapOvr>
    <a:masterClrMapping/>
  </p:clrMapOvr>
  <p:transition>
    <p:blinds dir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4EAAA-6119-44B6-9DA5-ED8974F54F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138888"/>
      </p:ext>
    </p:extLst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3C7B0-9D34-4F3F-A6FE-9408800220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48550"/>
      </p:ext>
    </p:extLst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FE954-D2C2-4584-B4A0-B279972531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6271106"/>
      </p:ext>
    </p:extLst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7C530-C295-48AC-BAA6-B746D6BE11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054524"/>
      </p:ext>
    </p:extLst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A082C-84DA-435E-9543-19DB20A2FF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623829"/>
      </p:ext>
    </p:extLst>
  </p:cSld>
  <p:clrMapOvr>
    <a:masterClrMapping/>
  </p:clrMapOvr>
  <p:transition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514FB-8AB0-4347-9400-545956CF4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793947"/>
      </p:ext>
    </p:extLst>
  </p:cSld>
  <p:clrMapOvr>
    <a:masterClrMapping/>
  </p:clrMapOvr>
  <p:transition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F6770-8AE0-45AA-932D-88F5870CDC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850894"/>
      </p:ext>
    </p:extLst>
  </p:cSld>
  <p:clrMapOvr>
    <a:masterClrMapping/>
  </p:clrMapOvr>
  <p:transition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A828F-7DAC-4A78-A16D-4B3BDC9E27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662726"/>
      </p:ext>
    </p:extLst>
  </p:cSld>
  <p:clrMapOvr>
    <a:masterClrMapping/>
  </p:clrMapOvr>
  <p:transition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903DC9-1904-4891-9491-7DB7DA12FF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447642"/>
      </p:ext>
    </p:extLst>
  </p:cSld>
  <p:clrMapOvr>
    <a:masterClrMapping/>
  </p:clrMapOvr>
  <p:transition>
    <p:blinds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4826503-7B2C-4C6B-A31E-8E2C4D21F0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55076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686E92B-3D56-413C-86C5-D0D0BBCA91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633350"/>
      </p:ext>
    </p:extLst>
  </p:cSld>
  <p:clrMapOvr>
    <a:masterClrMapping/>
  </p:clrMapOvr>
  <p:transition>
    <p:blinds dir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035E98E-8BEA-4C34-BEB1-2A562723FE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676845"/>
      </p:ext>
    </p:extLst>
  </p:cSld>
  <p:clrMapOvr>
    <a:masterClrMapping/>
  </p:clrMapOvr>
  <p:transition>
    <p:blinds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2C9E4C9-BA14-4025-B368-43D823AFE9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026458"/>
      </p:ext>
    </p:extLst>
  </p:cSld>
  <p:clrMapOvr>
    <a:masterClrMapping/>
  </p:clrMapOvr>
  <p:transition>
    <p:blinds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682C5AF-0F47-4D70-B837-C9BE91BBB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89897"/>
      </p:ext>
    </p:extLst>
  </p:cSld>
  <p:clrMapOvr>
    <a:masterClrMapping/>
  </p:clrMapOvr>
  <p:transition>
    <p:blinds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2EEAA90-EBEE-4F58-B6F6-3FF130F39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194171"/>
      </p:ext>
    </p:extLst>
  </p:cSld>
  <p:clrMapOvr>
    <a:masterClrMapping/>
  </p:clrMapOvr>
  <p:transition>
    <p:blinds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654D271-BCB9-4E10-B3EE-612D018BB1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049249"/>
      </p:ext>
    </p:extLst>
  </p:cSld>
  <p:clrMapOvr>
    <a:masterClrMapping/>
  </p:clrMapOvr>
  <p:transition>
    <p:blinds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25566F-F083-4C1E-B219-62339C144D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707202"/>
      </p:ext>
    </p:extLst>
  </p:cSld>
  <p:clrMapOvr>
    <a:masterClrMapping/>
  </p:clrMapOvr>
  <p:transition>
    <p:blinds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5F9CF11-EB27-4BC7-A5A6-74196CA72C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3451446"/>
      </p:ext>
    </p:extLst>
  </p:cSld>
  <p:clrMapOvr>
    <a:masterClrMapping/>
  </p:clrMapOvr>
  <p:transition>
    <p:blinds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AB0F5B9-3B47-4B22-92C4-6869FEA62B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89863"/>
      </p:ext>
    </p:extLst>
  </p:cSld>
  <p:clrMapOvr>
    <a:masterClrMapping/>
  </p:clrMapOvr>
  <p:transition>
    <p:blinds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D6EB5FA-5502-41DA-A3B8-DAB568669D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487622"/>
      </p:ext>
    </p:extLst>
  </p:cSld>
  <p:clrMapOvr>
    <a:masterClrMapping/>
  </p:clrMapOvr>
  <p:transition>
    <p:blinds dir="vert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F04E07F-A029-4ED3-88BD-5945AD7AD6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204651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EAA4FB5-92BC-47C7-9B51-F735DBD165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048716"/>
      </p:ext>
    </p:extLst>
  </p:cSld>
  <p:clrMapOvr>
    <a:masterClrMapping/>
  </p:clrMapOvr>
  <p:transition>
    <p:blinds dir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6 w 1722"/>
                <a:gd name="T1" fmla="*/ 53 h 66"/>
                <a:gd name="T2" fmla="*/ 1696 w 1722"/>
                <a:gd name="T3" fmla="*/ 47 h 66"/>
                <a:gd name="T4" fmla="*/ 0 w 1722"/>
                <a:gd name="T5" fmla="*/ 0 h 66"/>
                <a:gd name="T6" fmla="*/ 0 w 1722"/>
                <a:gd name="T7" fmla="*/ 35 h 66"/>
                <a:gd name="T8" fmla="*/ 1696 w 1722"/>
                <a:gd name="T9" fmla="*/ 53 h 66"/>
                <a:gd name="T10" fmla="*/ 1696 w 1722"/>
                <a:gd name="T11" fmla="*/ 53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2 w 975"/>
                <a:gd name="T1" fmla="*/ 48 h 101"/>
                <a:gd name="T2" fmla="*/ 962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2 w 975"/>
                <a:gd name="T9" fmla="*/ 48 h 101"/>
                <a:gd name="T10" fmla="*/ 962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5 w 2141"/>
                <a:gd name="T7" fmla="*/ 0 h 198"/>
                <a:gd name="T8" fmla="*/ 211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43 w 2517"/>
                <a:gd name="T1" fmla="*/ 276 h 276"/>
                <a:gd name="T2" fmla="*/ 2478 w 2517"/>
                <a:gd name="T3" fmla="*/ 204 h 276"/>
                <a:gd name="T4" fmla="*/ 2221 w 2517"/>
                <a:gd name="T5" fmla="*/ 0 h 276"/>
                <a:gd name="T6" fmla="*/ 0 w 2517"/>
                <a:gd name="T7" fmla="*/ 276 h 276"/>
                <a:gd name="T8" fmla="*/ 2143 w 2517"/>
                <a:gd name="T9" fmla="*/ 276 h 276"/>
                <a:gd name="T10" fmla="*/ 2143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6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6 w 729"/>
                <a:gd name="T7" fmla="*/ 240 h 240"/>
                <a:gd name="T8" fmla="*/ 716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6 w 729"/>
                <a:gd name="T1" fmla="*/ 318 h 318"/>
                <a:gd name="T2" fmla="*/ 716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6 w 729"/>
                <a:gd name="T9" fmla="*/ 318 h 318"/>
                <a:gd name="T10" fmla="*/ 716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9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258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59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6D6AFF-8236-4CE1-8690-033873375A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3033240"/>
      </p:ext>
    </p:extLst>
  </p:cSld>
  <p:clrMapOvr>
    <a:masterClrMapping/>
  </p:clrMapOvr>
  <p:transition>
    <p:blinds dir="vert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4480A2C-338F-4853-9020-E9DB258DF8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32631"/>
      </p:ext>
    </p:extLst>
  </p:cSld>
  <p:clrMapOvr>
    <a:masterClrMapping/>
  </p:clrMapOvr>
  <p:transition>
    <p:blinds dir="vert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80EF8BC-D0B3-440F-9A63-3F51E29367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5951849"/>
      </p:ext>
    </p:extLst>
  </p:cSld>
  <p:clrMapOvr>
    <a:masterClrMapping/>
  </p:clrMapOvr>
  <p:transition>
    <p:blinds dir="vert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2382EF-EF76-4618-B488-77A6F37E3B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706652"/>
      </p:ext>
    </p:extLst>
  </p:cSld>
  <p:clrMapOvr>
    <a:masterClrMapping/>
  </p:clrMapOvr>
  <p:transition>
    <p:blinds dir="vert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9701FD0-9057-43BB-955A-0FCD2F8AC9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070798"/>
      </p:ext>
    </p:extLst>
  </p:cSld>
  <p:clrMapOvr>
    <a:masterClrMapping/>
  </p:clrMapOvr>
  <p:transition>
    <p:blinds dir="vert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DCA774C-D4C5-4DD5-AA6E-852F248DF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682868"/>
      </p:ext>
    </p:extLst>
  </p:cSld>
  <p:clrMapOvr>
    <a:masterClrMapping/>
  </p:clrMapOvr>
  <p:transition>
    <p:blinds dir="vert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46F8645-2230-4E27-A3F4-B283E92777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16654"/>
      </p:ext>
    </p:extLst>
  </p:cSld>
  <p:clrMapOvr>
    <a:masterClrMapping/>
  </p:clrMapOvr>
  <p:transition>
    <p:blinds dir="vert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B774DF8-C2B7-4FD8-B02D-737A3DB224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058023"/>
      </p:ext>
    </p:extLst>
  </p:cSld>
  <p:clrMapOvr>
    <a:masterClrMapping/>
  </p:clrMapOvr>
  <p:transition>
    <p:blinds dir="vert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D93476F-FCE1-4676-B3EE-6E41EA3351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615004"/>
      </p:ext>
    </p:extLst>
  </p:cSld>
  <p:clrMapOvr>
    <a:masterClrMapping/>
  </p:clrMapOvr>
  <p:transition>
    <p:blinds dir="vert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944BFF2-0458-41CD-A0D3-D4AD753CD4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718189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2E25078-D9DB-4538-9D4E-AAA182DBE9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253760"/>
      </p:ext>
    </p:extLst>
  </p:cSld>
  <p:clrMapOvr>
    <a:masterClrMapping/>
  </p:clrMapOvr>
  <p:transition>
    <p:blinds dir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4988" y="277813"/>
            <a:ext cx="2259012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363" y="277813"/>
            <a:ext cx="6626225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0F3937-BA2D-4702-AD3C-EB64E66D65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818632"/>
      </p:ext>
    </p:extLst>
  </p:cSld>
  <p:clrMapOvr>
    <a:masterClrMapping/>
  </p:clrMapOvr>
  <p:transition>
    <p:blinds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277813"/>
            <a:ext cx="89852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363" y="1600200"/>
            <a:ext cx="438785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389437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9D245F-9810-4028-9B11-429D3FF1F4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0670298"/>
      </p:ext>
    </p:extLst>
  </p:cSld>
  <p:clrMapOvr>
    <a:masterClrMapping/>
  </p:clrMapOvr>
  <p:transition>
    <p:blinds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B2EE2-5D89-4CE8-A008-44A4E8BD20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056409"/>
      </p:ext>
    </p:extLst>
  </p:cSld>
  <p:clrMapOvr>
    <a:masterClrMapping/>
  </p:clrMapOvr>
  <p:transition>
    <p:rand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B9A13-650D-4412-A5B7-E015BAFD8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364709"/>
      </p:ext>
    </p:extLst>
  </p:cSld>
  <p:clrMapOvr>
    <a:masterClrMapping/>
  </p:clrMapOvr>
  <p:transition>
    <p:rand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562E2-D7F5-44A3-A248-47D079C8DA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5595185"/>
      </p:ext>
    </p:extLst>
  </p:cSld>
  <p:clrMapOvr>
    <a:masterClrMapping/>
  </p:clrMapOvr>
  <p:transition>
    <p:rand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DECE6-34B4-4FFA-AE25-725462933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632360"/>
      </p:ext>
    </p:extLst>
  </p:cSld>
  <p:clrMapOvr>
    <a:masterClrMapping/>
  </p:clrMapOvr>
  <p:transition>
    <p:random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849B9-3AA4-41EE-BD0E-5008A4A479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772218"/>
      </p:ext>
    </p:extLst>
  </p:cSld>
  <p:clrMapOvr>
    <a:masterClrMapping/>
  </p:clrMapOvr>
  <p:transition>
    <p:random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65A8F-A045-44C2-A06F-B140E762A9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287395"/>
      </p:ext>
    </p:extLst>
  </p:cSld>
  <p:clrMapOvr>
    <a:masterClrMapping/>
  </p:clrMapOvr>
  <p:transition>
    <p:random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385D3-5302-417D-8A80-A8695CD8CA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351418"/>
      </p:ext>
    </p:extLst>
  </p:cSld>
  <p:clrMapOvr>
    <a:masterClrMapping/>
  </p:clrMapOvr>
  <p:transition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FBC2-A9A1-4DCB-9665-FF68A91487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03513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825811C-E8CE-41C5-A2B2-650321E0C1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0672143"/>
      </p:ext>
    </p:extLst>
  </p:cSld>
  <p:clrMapOvr>
    <a:masterClrMapping/>
  </p:clrMapOvr>
  <p:transition>
    <p:blinds dir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2E33E-178A-41C6-84D0-A897BE797A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716916"/>
      </p:ext>
    </p:extLst>
  </p:cSld>
  <p:clrMapOvr>
    <a:masterClrMapping/>
  </p:clrMapOvr>
  <p:transition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7C393-BDCB-48B1-B0FD-C57641DE63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768626"/>
      </p:ext>
    </p:extLst>
  </p:cSld>
  <p:clrMapOvr>
    <a:masterClrMapping/>
  </p:clrMapOvr>
  <p:transition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D9AA7-3715-433C-9687-F8100DEB9D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6357799"/>
      </p:ext>
    </p:extLst>
  </p:cSld>
  <p:clrMapOvr>
    <a:masterClrMapping/>
  </p:clrMapOvr>
  <p:transition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31B36-6119-4473-ADD3-B0B1BE5B4A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175683"/>
      </p:ext>
    </p:extLst>
  </p:cSld>
  <p:clrMapOvr>
    <a:masterClrMapping/>
  </p:clrMapOvr>
  <p:transition>
    <p:random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B2EE2-5D89-4CE8-A008-44A4E8BD20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714794"/>
      </p:ext>
    </p:extLst>
  </p:cSld>
  <p:clrMapOvr>
    <a:masterClrMapping/>
  </p:clrMapOvr>
  <p:transition>
    <p:random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B9A13-650D-4412-A5B7-E015BAFD8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729506"/>
      </p:ext>
    </p:extLst>
  </p:cSld>
  <p:clrMapOvr>
    <a:masterClrMapping/>
  </p:clrMapOvr>
  <p:transition>
    <p:random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562E2-D7F5-44A3-A248-47D079C8DA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614982"/>
      </p:ext>
    </p:extLst>
  </p:cSld>
  <p:clrMapOvr>
    <a:masterClrMapping/>
  </p:clrMapOvr>
  <p:transition>
    <p:rand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DECE6-34B4-4FFA-AE25-725462933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725986"/>
      </p:ext>
    </p:extLst>
  </p:cSld>
  <p:clrMapOvr>
    <a:masterClrMapping/>
  </p:clrMapOvr>
  <p:transition>
    <p:rand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849B9-3AA4-41EE-BD0E-5008A4A479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1577807"/>
      </p:ext>
    </p:extLst>
  </p:cSld>
  <p:clrMapOvr>
    <a:masterClrMapping/>
  </p:clrMapOvr>
  <p:transition>
    <p:random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65A8F-A045-44C2-A06F-B140E762A9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761909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C2358D4-07C5-4455-8CF0-0B03E0B20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104288"/>
      </p:ext>
    </p:extLst>
  </p:cSld>
  <p:clrMapOvr>
    <a:masterClrMapping/>
  </p:clrMapOvr>
  <p:transition>
    <p:blinds dir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385D3-5302-417D-8A80-A8695CD8CA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6026565"/>
      </p:ext>
    </p:extLst>
  </p:cSld>
  <p:clrMapOvr>
    <a:masterClrMapping/>
  </p:clrMapOvr>
  <p:transition>
    <p:random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FBC2-A9A1-4DCB-9665-FF68A91487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252472"/>
      </p:ext>
    </p:extLst>
  </p:cSld>
  <p:clrMapOvr>
    <a:masterClrMapping/>
  </p:clrMapOvr>
  <p:transition>
    <p:random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2E33E-178A-41C6-84D0-A897BE797A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0061303"/>
      </p:ext>
    </p:extLst>
  </p:cSld>
  <p:clrMapOvr>
    <a:masterClrMapping/>
  </p:clrMapOvr>
  <p:transition>
    <p:random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7C393-BDCB-48B1-B0FD-C57641DE63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803776"/>
      </p:ext>
    </p:extLst>
  </p:cSld>
  <p:clrMapOvr>
    <a:masterClrMapping/>
  </p:clrMapOvr>
  <p:transition>
    <p:random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800100"/>
            <a:ext cx="194310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800100"/>
            <a:ext cx="567690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D9AA7-3715-433C-9687-F8100DEB9D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780151"/>
      </p:ext>
    </p:extLst>
  </p:cSld>
  <p:clrMapOvr>
    <a:masterClrMapping/>
  </p:clrMapOvr>
  <p:transition>
    <p:random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31B36-6119-4473-ADD3-B0B1BE5B4A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80279"/>
      </p:ext>
    </p:extLst>
  </p:cSld>
  <p:clrMapOvr>
    <a:masterClrMapping/>
  </p:clrMapOvr>
  <p:transition>
    <p:random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4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46"/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34" name="Picture 43" descr="BTZBUL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3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5" name="Rectangle 4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" name="Rectangle 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" name="Rectangle 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B2EE2-5D89-4CE8-A008-44A4E8BD20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378912"/>
      </p:ext>
    </p:extLst>
  </p:cSld>
  <p:clrMapOvr>
    <a:masterClrMapping/>
  </p:clrMapOvr>
  <p:transition>
    <p:random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B9A13-650D-4412-A5B7-E015BAFD8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885440"/>
      </p:ext>
    </p:extLst>
  </p:cSld>
  <p:clrMapOvr>
    <a:masterClrMapping/>
  </p:clrMapOvr>
  <p:transition>
    <p:random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562E2-D7F5-44A3-A248-47D079C8DA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9038514"/>
      </p:ext>
    </p:extLst>
  </p:cSld>
  <p:clrMapOvr>
    <a:masterClrMapping/>
  </p:clrMapOvr>
  <p:transition>
    <p:random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DECE6-34B4-4FFA-AE25-725462933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62066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79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86 w 1722"/>
                <a:gd name="T1" fmla="*/ 48 h 66"/>
                <a:gd name="T2" fmla="*/ 1686 w 1722"/>
                <a:gd name="T3" fmla="*/ 42 h 66"/>
                <a:gd name="T4" fmla="*/ 0 w 1722"/>
                <a:gd name="T5" fmla="*/ 0 h 66"/>
                <a:gd name="T6" fmla="*/ 0 w 1722"/>
                <a:gd name="T7" fmla="*/ 33 h 66"/>
                <a:gd name="T8" fmla="*/ 1686 w 1722"/>
                <a:gd name="T9" fmla="*/ 48 h 66"/>
                <a:gd name="T10" fmla="*/ 1686 w 1722"/>
                <a:gd name="T11" fmla="*/ 4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1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7 w 975"/>
                <a:gd name="T1" fmla="*/ 48 h 101"/>
                <a:gd name="T2" fmla="*/ 95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7 w 975"/>
                <a:gd name="T9" fmla="*/ 48 h 101"/>
                <a:gd name="T10" fmla="*/ 95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2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0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05 w 2141"/>
                <a:gd name="T7" fmla="*/ 0 h 198"/>
                <a:gd name="T8" fmla="*/ 210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4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28 w 2517"/>
                <a:gd name="T1" fmla="*/ 276 h 276"/>
                <a:gd name="T2" fmla="*/ 2463 w 2517"/>
                <a:gd name="T3" fmla="*/ 204 h 276"/>
                <a:gd name="T4" fmla="*/ 2206 w 2517"/>
                <a:gd name="T5" fmla="*/ 0 h 276"/>
                <a:gd name="T6" fmla="*/ 0 w 2517"/>
                <a:gd name="T7" fmla="*/ 276 h 276"/>
                <a:gd name="T8" fmla="*/ 2128 w 2517"/>
                <a:gd name="T9" fmla="*/ 276 h 276"/>
                <a:gd name="T10" fmla="*/ 212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6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1 w 729"/>
                <a:gd name="T7" fmla="*/ 240 h 240"/>
                <a:gd name="T8" fmla="*/ 71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8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1 w 729"/>
                <a:gd name="T1" fmla="*/ 318 h 318"/>
                <a:gd name="T2" fmla="*/ 71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1 w 729"/>
                <a:gd name="T9" fmla="*/ 318 h 318"/>
                <a:gd name="T10" fmla="*/ 71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2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4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8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01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03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212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FFD17-B4EC-444D-AFF6-13A9AB062CDC}" type="slidenum">
              <a:rPr lang="en-US" altLang="zh-CN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09100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79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1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2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4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6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88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2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4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8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01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03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212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9F87DC-8E26-484F-87A4-708CD46CD666}" type="slidenum">
              <a:rPr lang="en-US" altLang="zh-CN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2933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8 w 1722"/>
                <a:gd name="T1" fmla="*/ 59 h 66"/>
                <a:gd name="T2" fmla="*/ 1708 w 1722"/>
                <a:gd name="T3" fmla="*/ 53 h 66"/>
                <a:gd name="T4" fmla="*/ 0 w 1722"/>
                <a:gd name="T5" fmla="*/ 0 h 66"/>
                <a:gd name="T6" fmla="*/ 0 w 1722"/>
                <a:gd name="T7" fmla="*/ 41 h 66"/>
                <a:gd name="T8" fmla="*/ 1708 w 1722"/>
                <a:gd name="T9" fmla="*/ 59 h 66"/>
                <a:gd name="T10" fmla="*/ 1708 w 1722"/>
                <a:gd name="T11" fmla="*/ 59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8 w 975"/>
                <a:gd name="T1" fmla="*/ 48 h 101"/>
                <a:gd name="T2" fmla="*/ 968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8 w 975"/>
                <a:gd name="T9" fmla="*/ 48 h 101"/>
                <a:gd name="T10" fmla="*/ 968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7 w 2141"/>
                <a:gd name="T7" fmla="*/ 0 h 198"/>
                <a:gd name="T8" fmla="*/ 212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61 w 2517"/>
                <a:gd name="T1" fmla="*/ 276 h 276"/>
                <a:gd name="T2" fmla="*/ 2496 w 2517"/>
                <a:gd name="T3" fmla="*/ 204 h 276"/>
                <a:gd name="T4" fmla="*/ 2239 w 2517"/>
                <a:gd name="T5" fmla="*/ 0 h 276"/>
                <a:gd name="T6" fmla="*/ 0 w 2517"/>
                <a:gd name="T7" fmla="*/ 276 h 276"/>
                <a:gd name="T8" fmla="*/ 2161 w 2517"/>
                <a:gd name="T9" fmla="*/ 276 h 276"/>
                <a:gd name="T10" fmla="*/ 2161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2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2 w 729"/>
                <a:gd name="T7" fmla="*/ 240 h 240"/>
                <a:gd name="T8" fmla="*/ 722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2 w 729"/>
                <a:gd name="T1" fmla="*/ 318 h 318"/>
                <a:gd name="T2" fmla="*/ 722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2 w 729"/>
                <a:gd name="T9" fmla="*/ 318 h 318"/>
                <a:gd name="T10" fmla="*/ 722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5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068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C892AC-940D-47CB-AAB8-5D4FB80D5B30}" type="slidenum"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493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4104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75 h 4320"/>
                <a:gd name="T2" fmla="*/ 1737 w 1737"/>
                <a:gd name="T3" fmla="*/ 458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7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5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9 h 4320"/>
                <a:gd name="T2" fmla="*/ 1737 w 1737"/>
                <a:gd name="T3" fmla="*/ 450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9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6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26 h 4420"/>
                <a:gd name="T2" fmla="*/ 1739 w 1739"/>
                <a:gd name="T3" fmla="*/ 293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26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7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66 h 4338"/>
                <a:gd name="T4" fmla="*/ 2080 w 2080"/>
                <a:gd name="T5" fmla="*/ 4066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4116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17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18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19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035387-636E-4010-B91B-3E5AD28EC5D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0874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rand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5128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75 h 4320"/>
                <a:gd name="T2" fmla="*/ 1737 w 1737"/>
                <a:gd name="T3" fmla="*/ 458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7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9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9 h 4320"/>
                <a:gd name="T2" fmla="*/ 1737 w 1737"/>
                <a:gd name="T3" fmla="*/ 450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9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30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26 h 4420"/>
                <a:gd name="T2" fmla="*/ 1739 w 1739"/>
                <a:gd name="T3" fmla="*/ 293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26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31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66 h 4338"/>
                <a:gd name="T4" fmla="*/ 2080 w 2080"/>
                <a:gd name="T5" fmla="*/ 4066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5140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1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2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43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74047-5397-4C9A-BE91-9021FD029CE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4392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ransition>
    <p:rand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59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1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2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4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6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8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72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74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78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81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83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092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3F3BD8-72D5-49F2-8486-2FF9E7E596CE}" type="slidenum">
              <a:rPr lang="en-US" altLang="zh-CN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79567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06 w 1722"/>
                <a:gd name="T1" fmla="*/ 58 h 66"/>
                <a:gd name="T2" fmla="*/ 1706 w 1722"/>
                <a:gd name="T3" fmla="*/ 52 h 66"/>
                <a:gd name="T4" fmla="*/ 0 w 1722"/>
                <a:gd name="T5" fmla="*/ 0 h 66"/>
                <a:gd name="T6" fmla="*/ 0 w 1722"/>
                <a:gd name="T7" fmla="*/ 40 h 66"/>
                <a:gd name="T8" fmla="*/ 1706 w 1722"/>
                <a:gd name="T9" fmla="*/ 58 h 66"/>
                <a:gd name="T10" fmla="*/ 1706 w 1722"/>
                <a:gd name="T11" fmla="*/ 5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7 w 975"/>
                <a:gd name="T1" fmla="*/ 48 h 101"/>
                <a:gd name="T2" fmla="*/ 967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7 w 975"/>
                <a:gd name="T9" fmla="*/ 48 h 101"/>
                <a:gd name="T10" fmla="*/ 967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2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25 w 2141"/>
                <a:gd name="T7" fmla="*/ 0 h 198"/>
                <a:gd name="T8" fmla="*/ 212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58 w 2517"/>
                <a:gd name="T1" fmla="*/ 276 h 276"/>
                <a:gd name="T2" fmla="*/ 2493 w 2517"/>
                <a:gd name="T3" fmla="*/ 204 h 276"/>
                <a:gd name="T4" fmla="*/ 2236 w 2517"/>
                <a:gd name="T5" fmla="*/ 0 h 276"/>
                <a:gd name="T6" fmla="*/ 0 w 2517"/>
                <a:gd name="T7" fmla="*/ 276 h 276"/>
                <a:gd name="T8" fmla="*/ 2158 w 2517"/>
                <a:gd name="T9" fmla="*/ 276 h 276"/>
                <a:gd name="T10" fmla="*/ 2158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1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1 w 729"/>
                <a:gd name="T7" fmla="*/ 240 h 240"/>
                <a:gd name="T8" fmla="*/ 721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1 w 729"/>
                <a:gd name="T1" fmla="*/ 318 h 318"/>
                <a:gd name="T2" fmla="*/ 721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1 w 729"/>
                <a:gd name="T9" fmla="*/ 318 h 318"/>
                <a:gd name="T10" fmla="*/ 721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4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068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3BEAE2-68AE-4AFA-847E-BF7AC79E4253}" type="slidenum"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3399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1032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17 h 4320"/>
                <a:gd name="T2" fmla="*/ 1737 w 1737"/>
                <a:gd name="T3" fmla="*/ 462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17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16 h 4320"/>
                <a:gd name="T2" fmla="*/ 1737 w 1737"/>
                <a:gd name="T3" fmla="*/ 452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16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751 h 4420"/>
                <a:gd name="T2" fmla="*/ 1739 w 1739"/>
                <a:gd name="T3" fmla="*/ 275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75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27 h 4338"/>
                <a:gd name="T4" fmla="*/ 2080 w 2080"/>
                <a:gd name="T5" fmla="*/ 4027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+mn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+mn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63D632-9D66-4DA5-B017-879247CEA484}" type="slidenum">
              <a:rPr lang="zh-CN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119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2056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31 h 4320"/>
                <a:gd name="T2" fmla="*/ 1737 w 1737"/>
                <a:gd name="T3" fmla="*/ 464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3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25 h 4320"/>
                <a:gd name="T2" fmla="*/ 1737 w 1737"/>
                <a:gd name="T3" fmla="*/ 4536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2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8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695 h 4420"/>
                <a:gd name="T2" fmla="*/ 1739 w 1739"/>
                <a:gd name="T3" fmla="*/ 2699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695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14 h 4338"/>
                <a:gd name="T4" fmla="*/ 2080 w 2080"/>
                <a:gd name="T5" fmla="*/ 401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068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9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0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1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77724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524000"/>
            <a:ext cx="8839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98855B-8A5D-4899-AE76-85B55D11C0C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35514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v"/>
        <a:defRPr kumimoji="1" sz="3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3080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645 h 4320"/>
                <a:gd name="T2" fmla="*/ 1737 w 1737"/>
                <a:gd name="T3" fmla="*/ 4657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645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534 h 4320"/>
                <a:gd name="T2" fmla="*/ 1737 w 1737"/>
                <a:gd name="T3" fmla="*/ 4545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34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640 h 4420"/>
                <a:gd name="T2" fmla="*/ 1739 w 1739"/>
                <a:gd name="T3" fmla="*/ 2644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64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01 h 4338"/>
                <a:gd name="T4" fmla="*/ 2080 w 2080"/>
                <a:gd name="T5" fmla="*/ 4001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092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3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4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5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3E4378-C6EF-4253-8A2B-93E039CB213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8626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transition>
    <p:rand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3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5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6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8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2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8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2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0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E428EA-2BDA-45D5-B55A-6C1E8A5C0E65}" type="slidenum">
              <a:rPr lang="en-US" altLang="zh-CN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87603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27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6 w 1722"/>
                <a:gd name="T1" fmla="*/ 53 h 66"/>
                <a:gd name="T2" fmla="*/ 1696 w 1722"/>
                <a:gd name="T3" fmla="*/ 47 h 66"/>
                <a:gd name="T4" fmla="*/ 0 w 1722"/>
                <a:gd name="T5" fmla="*/ 0 h 66"/>
                <a:gd name="T6" fmla="*/ 0 w 1722"/>
                <a:gd name="T7" fmla="*/ 35 h 66"/>
                <a:gd name="T8" fmla="*/ 1696 w 1722"/>
                <a:gd name="T9" fmla="*/ 53 h 66"/>
                <a:gd name="T10" fmla="*/ 1696 w 1722"/>
                <a:gd name="T11" fmla="*/ 53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29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2 w 975"/>
                <a:gd name="T1" fmla="*/ 48 h 101"/>
                <a:gd name="T2" fmla="*/ 962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2 w 975"/>
                <a:gd name="T9" fmla="*/ 48 h 101"/>
                <a:gd name="T10" fmla="*/ 962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0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5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5 w 2141"/>
                <a:gd name="T7" fmla="*/ 0 h 198"/>
                <a:gd name="T8" fmla="*/ 2115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32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43 w 2517"/>
                <a:gd name="T1" fmla="*/ 276 h 276"/>
                <a:gd name="T2" fmla="*/ 2478 w 2517"/>
                <a:gd name="T3" fmla="*/ 204 h 276"/>
                <a:gd name="T4" fmla="*/ 2221 w 2517"/>
                <a:gd name="T5" fmla="*/ 0 h 276"/>
                <a:gd name="T6" fmla="*/ 0 w 2517"/>
                <a:gd name="T7" fmla="*/ 276 h 276"/>
                <a:gd name="T8" fmla="*/ 2143 w 2517"/>
                <a:gd name="T9" fmla="*/ 276 h 276"/>
                <a:gd name="T10" fmla="*/ 2143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34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6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6 w 729"/>
                <a:gd name="T7" fmla="*/ 240 h 240"/>
                <a:gd name="T8" fmla="*/ 716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36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6 w 729"/>
                <a:gd name="T1" fmla="*/ 318 h 318"/>
                <a:gd name="T2" fmla="*/ 716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6 w 729"/>
                <a:gd name="T9" fmla="*/ 318 h 318"/>
                <a:gd name="T10" fmla="*/ 716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0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40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42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46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49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9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51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9260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823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3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34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277813"/>
            <a:ext cx="89852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600200"/>
            <a:ext cx="8929687" cy="453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38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2B66AC-00E0-44D8-B664-4E7498B4E40E}" type="slidenum">
              <a:rPr lang="en-US" altLang="zh-CN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8263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ransition>
    <p:blinds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 kern="12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♫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3080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092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3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4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5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91D0D9-BC9F-4BD4-8D04-A8DA955A393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6960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3080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092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3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4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5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91D0D9-BC9F-4BD4-8D04-A8DA955A393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0866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49"/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3080" name="Freeform 8"/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452 h 4320"/>
                <a:gd name="T2" fmla="*/ 1737 w 1737"/>
                <a:gd name="T3" fmla="*/ 446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52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08 h 4320"/>
                <a:gd name="T2" fmla="*/ 1737 w 1737"/>
                <a:gd name="T3" fmla="*/ 4419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08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3521 h 4420"/>
                <a:gd name="T2" fmla="*/ 1739 w 1739"/>
                <a:gd name="T3" fmla="*/ 3525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3521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184 h 4338"/>
                <a:gd name="T4" fmla="*/ 2080 w 2080"/>
                <a:gd name="T5" fmla="*/ 4184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Rectangle 25"/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092" name="Freeform 27"/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3" name="Freeform 28"/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4" name="Freeform 29"/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95" name="Freeform 30"/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48" name="Rectangle 34"/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001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91D0D9-BC9F-4BD4-8D04-A8DA955A393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58346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6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63" y="60325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5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38113" y="919163"/>
            <a:ext cx="8929687" cy="55578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xG(x)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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xH(x)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x(G(x)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H(x))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是否等价？若等价给出证明，若不等价给出反例。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不等价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，解释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使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xG(x)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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xH(x)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真值为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x(G(x)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H(x))</a:t>
            </a:r>
            <a:r>
              <a:rPr lang="zh-CN" altLang="en-US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下真值为</a:t>
            </a:r>
            <a:r>
              <a:rPr lang="en-US" altLang="zh-CN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反例：设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为：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D={a,b}</a:t>
            </a:r>
            <a:endParaRPr lang="zh-CN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u="sng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G(a)   G(b)   H(a)   H(b)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  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0    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u="sng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G(a)   G(b)   H(a)   H(b)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0   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  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    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0</a:t>
            </a:r>
            <a:endParaRPr lang="zh-CN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mtClean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8CF1746A-BB74-4569-BEF4-4AB11FF15350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92163" y="2574925"/>
            <a:ext cx="7620000" cy="314007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需要注意的问题：</a:t>
            </a:r>
            <a:endParaRPr lang="en-US" altLang="zh-CN" b="0" dirty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1.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不等价</a:t>
            </a: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,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要举出反例</a:t>
            </a: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. 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根据公式等价定义，</a:t>
            </a:r>
            <a:endParaRPr lang="en-US" altLang="zh-CN" b="0" dirty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构造解释</a:t>
            </a: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I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，使两公式在</a:t>
            </a: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I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下真值不同。</a:t>
            </a:r>
            <a:endParaRPr lang="en-US" altLang="zh-CN" b="0" dirty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2. 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此题中构造解释</a:t>
            </a: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I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时，首先要给出个体域</a:t>
            </a:r>
            <a:endParaRPr lang="en-US" altLang="zh-CN" b="0" dirty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D</a:t>
            </a:r>
            <a:r>
              <a:rPr lang="zh-CN" altLang="en-US" b="0" dirty="0" smtClean="0">
                <a:solidFill>
                  <a:srgbClr val="00062B"/>
                </a:solidFill>
                <a:ea typeface="宋体" panose="02010600030101010101" pitchFamily="2" charset="-122"/>
              </a:rPr>
              <a:t>。然后给出谓词的指定。</a:t>
            </a:r>
          </a:p>
        </p:txBody>
      </p:sp>
    </p:spTree>
    <p:extLst>
      <p:ext uri="{BB962C8B-B14F-4D97-AF65-F5344CB8AC3E}">
        <p14:creationId xmlns:p14="http://schemas.microsoft.com/office/powerpoint/2010/main" val="38713822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457200"/>
            <a:ext cx="8929688" cy="453072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/>
              <a:t>A</a:t>
            </a:r>
            <a:r>
              <a:rPr lang="zh-CN" altLang="en-US" sz="3300" dirty="0" smtClean="0"/>
              <a:t>到</a:t>
            </a:r>
            <a:r>
              <a:rPr lang="en-US" altLang="zh-CN" sz="3300" dirty="0" smtClean="0"/>
              <a:t>C</a:t>
            </a:r>
            <a:r>
              <a:rPr lang="zh-CN" altLang="en-US" sz="3300" dirty="0" smtClean="0"/>
              <a:t>的最短路为</a:t>
            </a:r>
            <a:r>
              <a:rPr lang="en-US" altLang="zh-CN" sz="3300" dirty="0" smtClean="0"/>
              <a:t>(A, C)</a:t>
            </a:r>
            <a:r>
              <a:rPr lang="zh-CN" altLang="en-US" sz="3300" dirty="0" smtClean="0"/>
              <a:t>，距离为</a:t>
            </a:r>
            <a:r>
              <a:rPr lang="en-US" altLang="zh-CN" sz="3300" dirty="0" smtClean="0"/>
              <a:t>3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/>
              <a:t>A</a:t>
            </a:r>
            <a:r>
              <a:rPr lang="zh-CN" altLang="en-US" sz="3300" dirty="0" smtClean="0"/>
              <a:t>到</a:t>
            </a:r>
            <a:r>
              <a:rPr lang="en-US" altLang="zh-CN" sz="3300" dirty="0" smtClean="0"/>
              <a:t>B</a:t>
            </a:r>
            <a:r>
              <a:rPr lang="zh-CN" altLang="en-US" sz="3300" dirty="0" smtClean="0"/>
              <a:t>的最短路为</a:t>
            </a:r>
            <a:r>
              <a:rPr lang="en-US" altLang="zh-CN" sz="3300" dirty="0" smtClean="0"/>
              <a:t>(A, C, B)</a:t>
            </a:r>
            <a:r>
              <a:rPr lang="zh-CN" altLang="en-US" sz="3300" dirty="0" smtClean="0"/>
              <a:t>，距离为</a:t>
            </a:r>
            <a:r>
              <a:rPr lang="en-US" altLang="zh-CN" sz="3300" dirty="0" smtClean="0"/>
              <a:t>5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/>
              <a:t>A</a:t>
            </a:r>
            <a:r>
              <a:rPr lang="zh-CN" altLang="en-US" sz="3300" dirty="0" smtClean="0"/>
              <a:t>到</a:t>
            </a:r>
            <a:r>
              <a:rPr lang="en-US" altLang="zh-CN" sz="3300" dirty="0" smtClean="0"/>
              <a:t>D</a:t>
            </a:r>
            <a:r>
              <a:rPr lang="zh-CN" altLang="en-US" sz="3300" dirty="0" smtClean="0"/>
              <a:t>的最短路为</a:t>
            </a:r>
            <a:r>
              <a:rPr lang="en-US" altLang="zh-CN" sz="3300" dirty="0" smtClean="0"/>
              <a:t>(A, C, D)</a:t>
            </a:r>
            <a:r>
              <a:rPr lang="zh-CN" altLang="en-US" sz="3300" dirty="0" smtClean="0"/>
              <a:t>，距离为</a:t>
            </a:r>
            <a:r>
              <a:rPr lang="en-US" altLang="zh-CN" sz="3300" dirty="0" smtClean="0"/>
              <a:t>6</a:t>
            </a:r>
            <a:endParaRPr lang="zh-CN" altLang="en-US" sz="3300" dirty="0" smtClean="0"/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/>
              <a:t>A</a:t>
            </a:r>
            <a:r>
              <a:rPr lang="zh-CN" altLang="en-US" sz="3300" dirty="0" smtClean="0"/>
              <a:t>到</a:t>
            </a:r>
            <a:r>
              <a:rPr lang="en-US" altLang="zh-CN" sz="3300" dirty="0" smtClean="0"/>
              <a:t>E</a:t>
            </a:r>
            <a:r>
              <a:rPr lang="zh-CN" altLang="en-US" sz="3300" dirty="0" smtClean="0"/>
              <a:t>的最短路为</a:t>
            </a:r>
            <a:r>
              <a:rPr lang="en-US" altLang="zh-CN" sz="3300" dirty="0" smtClean="0"/>
              <a:t>(A, C, E)</a:t>
            </a:r>
            <a:r>
              <a:rPr lang="zh-CN" altLang="en-US" sz="3300" dirty="0" smtClean="0"/>
              <a:t>，距离为</a:t>
            </a:r>
            <a:r>
              <a:rPr lang="en-US" altLang="zh-CN" sz="3300" dirty="0" smtClean="0"/>
              <a:t>7</a:t>
            </a:r>
            <a:endParaRPr lang="zh-CN" altLang="en-US" sz="3300" dirty="0" smtClean="0"/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/>
              <a:t>A</a:t>
            </a:r>
            <a:r>
              <a:rPr lang="zh-CN" altLang="en-US" sz="3300" dirty="0" smtClean="0"/>
              <a:t>到</a:t>
            </a:r>
            <a:r>
              <a:rPr lang="en-US" altLang="zh-CN" sz="3300" dirty="0" smtClean="0"/>
              <a:t>F</a:t>
            </a:r>
            <a:r>
              <a:rPr lang="zh-CN" altLang="en-US" sz="3300" dirty="0" smtClean="0"/>
              <a:t>的最短路为</a:t>
            </a:r>
            <a:r>
              <a:rPr lang="en-US" altLang="zh-CN" sz="3300" dirty="0" smtClean="0"/>
              <a:t>(A, C, D, F)</a:t>
            </a:r>
            <a:r>
              <a:rPr lang="zh-CN" altLang="en-US" sz="3300" dirty="0" smtClean="0"/>
              <a:t>，距离为</a:t>
            </a:r>
            <a:r>
              <a:rPr lang="en-US" altLang="zh-CN" sz="3300" dirty="0" smtClean="0"/>
              <a:t>9</a:t>
            </a:r>
            <a:endParaRPr lang="zh-CN" altLang="en-US" sz="33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C825D-B011-4703-BF6E-B6C0A3DFB696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055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457200"/>
            <a:ext cx="8763000" cy="5920548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存在的问题</a:t>
            </a:r>
            <a:endParaRPr lang="en-US" altLang="zh-CN" sz="3300" b="0" dirty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514350" indent="-514350" eaLnBrk="1" hangingPunct="1">
              <a:lnSpc>
                <a:spcPct val="120000"/>
              </a:lnSpc>
              <a:buClrTx/>
              <a:buSzTx/>
              <a:buFontTx/>
              <a:buAutoNum type="arabicPeriod"/>
              <a:defRPr/>
            </a:pP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采用数据结构中</a:t>
            </a:r>
            <a:r>
              <a:rPr lang="en-US" altLang="zh-CN" sz="3300" b="0" dirty="0" err="1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dijkstra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算法形式，不给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分。</a:t>
            </a:r>
            <a:endParaRPr lang="en-US" altLang="zh-CN" sz="3300" b="0" dirty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20000"/>
              </a:lnSpc>
              <a:buClrTx/>
              <a:buSzTx/>
              <a:buFontTx/>
              <a:buAutoNum type="arabicPeriod"/>
              <a:defRPr/>
            </a:pP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 严格按照上课讲的算法形式书写，即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要有表格，也要有实现步骤，二者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缺一不可。</a:t>
            </a:r>
            <a:endParaRPr lang="en-US" altLang="zh-CN" sz="3300" b="0" dirty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3. 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同时要用文字，写明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A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点到其它各点的最短路和距离。</a:t>
            </a:r>
            <a:endParaRPr lang="en-US" altLang="zh-CN" sz="3300" b="0" dirty="0" smtClean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4. 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权值用</a:t>
            </a:r>
            <a:r>
              <a:rPr lang="en-US" altLang="zh-CN" sz="3300" b="0" i="1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(v)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表示，不是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(v)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。</a:t>
            </a:r>
            <a:endParaRPr lang="en-US" altLang="zh-CN" sz="3300" b="0" dirty="0" smtClean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5. 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有同学没有掌握</a:t>
            </a:r>
            <a:r>
              <a:rPr lang="en-US" altLang="zh-CN" sz="3300" b="0" dirty="0" err="1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dijkstra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算法。</a:t>
            </a:r>
            <a:endParaRPr lang="en-US" altLang="zh-CN" sz="3300" b="0" dirty="0" smtClean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6. 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给出一张整体表格</a:t>
            </a:r>
            <a:endParaRPr lang="en-US" altLang="zh-CN" sz="3300" b="0" dirty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B2DF65-000A-4710-8D01-EBAA4C6357FB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45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76200"/>
            <a:ext cx="8929688" cy="6637338"/>
          </a:xfrm>
        </p:spPr>
        <p:txBody>
          <a:bodyPr/>
          <a:lstStyle/>
          <a:p>
            <a:pPr marL="0" indent="0" eaLnBrk="1" hangingPunct="1"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6. 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注意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书写表格时，每次只更新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S’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中的点的权值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，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 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例如，算法第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步，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C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点并到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S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中，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S’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中不再有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C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点，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因此，算法第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步，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不能再写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C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的权值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,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即表格第</a:t>
            </a:r>
            <a:r>
              <a:rPr lang="en-US" altLang="zh-CN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行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，</a:t>
            </a:r>
            <a:r>
              <a:rPr lang="en-US" altLang="zh-CN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l(C)</a:t>
            </a:r>
            <a:r>
              <a:rPr lang="zh-CN" altLang="en-US" sz="3300" b="0" dirty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位置为空。以此类推</a:t>
            </a:r>
            <a:r>
              <a:rPr lang="zh-CN" altLang="en-US" sz="3300" b="0" dirty="0" smtClean="0">
                <a:solidFill>
                  <a:srgbClr val="FFFFFF"/>
                </a:solidFill>
                <a:effectLst/>
                <a:ea typeface="宋体" panose="02010600030101010101" pitchFamily="2" charset="-122"/>
              </a:rPr>
              <a:t>。</a:t>
            </a:r>
            <a:endParaRPr lang="en-US" altLang="zh-CN" sz="3300" b="0" dirty="0" smtClean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3300" b="0" dirty="0">
              <a:solidFill>
                <a:srgbClr val="FFFFFF"/>
              </a:solidFill>
              <a:effectLst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8108E0-A3CC-4A61-B146-A42D75B8417A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536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1550"/>
            <a:ext cx="7086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3524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fld id="{B293AAE6-51C3-40A9-B5B8-256E7F2F68AE}" type="slidenum">
              <a:rPr lang="en-US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pPr>
                <a:buClrTx/>
                <a:buSzTx/>
                <a:buFontTx/>
                <a:buNone/>
                <a:defRPr/>
              </a:pPr>
              <a:t>13</a:t>
            </a:fld>
            <a:endParaRPr lang="en-US" altLang="zh-CN" sz="12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152400"/>
            <a:ext cx="883285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  <a:effectLst/>
              </a:rPr>
              <a:t>7</a:t>
            </a: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363" y="1371600"/>
            <a:ext cx="8985250" cy="43434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zh-CN" dirty="0" smtClean="0">
                <a:effectLst/>
              </a:rPr>
              <a:t>1. </a:t>
            </a:r>
            <a:r>
              <a:rPr lang="zh-CN" altLang="zh-CN" dirty="0" smtClean="0">
                <a:effectLst/>
              </a:rPr>
              <a:t>设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是</a:t>
            </a:r>
            <a:r>
              <a:rPr lang="en-US" altLang="zh-CN" dirty="0" smtClean="0">
                <a:effectLst/>
              </a:rPr>
              <a:t>n</a:t>
            </a:r>
            <a:r>
              <a:rPr lang="zh-CN" altLang="zh-CN" dirty="0" smtClean="0">
                <a:effectLst/>
              </a:rPr>
              <a:t>个点</a:t>
            </a:r>
            <a:r>
              <a:rPr lang="en-US" altLang="zh-CN" dirty="0" smtClean="0">
                <a:effectLst/>
              </a:rPr>
              <a:t>m</a:t>
            </a:r>
            <a:r>
              <a:rPr lang="zh-CN" altLang="zh-CN" dirty="0" smtClean="0">
                <a:effectLst/>
              </a:rPr>
              <a:t>条边的简单图，</a:t>
            </a:r>
            <a:r>
              <a:rPr lang="en-US" altLang="zh-CN" dirty="0" err="1" smtClean="0">
                <a:effectLst/>
              </a:rPr>
              <a:t>m</a:t>
            </a:r>
            <a:r>
              <a:rPr lang="en-US" altLang="zh-CN" dirty="0" err="1" smtClean="0">
                <a:effectLst/>
                <a:sym typeface="Symbol" panose="05050102010706020507" pitchFamily="18" charset="2"/>
              </a:rPr>
              <a:t></a:t>
            </a:r>
            <a:r>
              <a:rPr lang="en-US" altLang="zh-CN" dirty="0" err="1" smtClean="0">
                <a:effectLst/>
              </a:rPr>
              <a:t>n</a:t>
            </a:r>
            <a:r>
              <a:rPr lang="zh-CN" altLang="zh-CN" dirty="0" smtClean="0">
                <a:effectLst/>
              </a:rPr>
              <a:t>，</a:t>
            </a:r>
            <a:r>
              <a:rPr lang="zh-CN" altLang="en-US" dirty="0" smtClean="0">
                <a:effectLst/>
              </a:rPr>
              <a:t>则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中必有回路</a:t>
            </a:r>
            <a:r>
              <a:rPr lang="zh-CN" altLang="en-US" dirty="0" smtClean="0">
                <a:effectLst/>
              </a:rPr>
              <a:t>，对吗？       </a:t>
            </a:r>
            <a:endParaRPr lang="en-US" altLang="zh-CN" dirty="0" smtClean="0">
              <a:effectLst/>
            </a:endParaRPr>
          </a:p>
          <a:p>
            <a:pPr>
              <a:defRPr/>
            </a:pPr>
            <a:endParaRPr lang="en-US" altLang="zh-CN" dirty="0" smtClean="0">
              <a:effectLst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</a:rPr>
              <a:t>答：对</a:t>
            </a:r>
            <a:endParaRPr lang="en-US" altLang="zh-CN" dirty="0" smtClean="0">
              <a:effectLst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dirty="0" smtClean="0">
                <a:effectLst/>
              </a:rPr>
              <a:t>（注意：简答题，只要按照要求回答即可，不用写过程。如果题目明确要求写出为什么，要写原因，否则不用写原因</a:t>
            </a:r>
            <a:r>
              <a:rPr lang="zh-CN" altLang="en-US" dirty="0">
                <a:effectLst/>
              </a:rPr>
              <a:t>。）</a:t>
            </a:r>
            <a:endParaRPr lang="zh-CN" altLang="zh-CN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33119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fld id="{381CB828-1908-4728-A55E-CFAF1FB5E9F1}" type="slidenum">
              <a:rPr lang="en-US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pPr>
                <a:buClrTx/>
                <a:buSzTx/>
                <a:buFontTx/>
                <a:buNone/>
                <a:defRPr/>
              </a:pPr>
              <a:t>14</a:t>
            </a:fld>
            <a:endParaRPr lang="en-US" altLang="zh-CN" sz="12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3338" y="1143000"/>
            <a:ext cx="8929687" cy="48006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zh-CN" dirty="0" smtClean="0">
                <a:effectLst/>
              </a:rPr>
              <a:t>1. (</a:t>
            </a:r>
            <a:r>
              <a:rPr lang="zh-CN" altLang="en-US" dirty="0" smtClean="0">
                <a:effectLst/>
              </a:rPr>
              <a:t>方法一</a:t>
            </a:r>
            <a:r>
              <a:rPr lang="en-US" altLang="zh-CN" dirty="0" smtClean="0">
                <a:effectLst/>
              </a:rPr>
              <a:t>)</a:t>
            </a:r>
            <a:r>
              <a:rPr lang="zh-CN" altLang="zh-CN" dirty="0" smtClean="0">
                <a:effectLst/>
              </a:rPr>
              <a:t>证明：假设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没有回路，若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连通，则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是树，应该有</a:t>
            </a:r>
            <a:r>
              <a:rPr lang="en-US" altLang="zh-CN" dirty="0" smtClean="0">
                <a:effectLst/>
              </a:rPr>
              <a:t>n-1</a:t>
            </a:r>
            <a:r>
              <a:rPr lang="zh-CN" altLang="zh-CN" dirty="0" smtClean="0">
                <a:effectLst/>
              </a:rPr>
              <a:t>条边，与题设矛盾；若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不连通，假设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有</a:t>
            </a:r>
            <a:r>
              <a:rPr lang="en-US" altLang="zh-CN" dirty="0" smtClean="0">
                <a:effectLst/>
              </a:rPr>
              <a:t>k</a:t>
            </a:r>
            <a:r>
              <a:rPr lang="zh-CN" altLang="zh-CN" dirty="0" smtClean="0">
                <a:effectLst/>
              </a:rPr>
              <a:t>（</a:t>
            </a:r>
            <a:r>
              <a:rPr lang="en-US" altLang="zh-CN" dirty="0" smtClean="0">
                <a:effectLst/>
              </a:rPr>
              <a:t>k&gt;1</a:t>
            </a:r>
            <a:r>
              <a:rPr lang="zh-CN" altLang="zh-CN" dirty="0" smtClean="0">
                <a:effectLst/>
              </a:rPr>
              <a:t>）个连通分支</a:t>
            </a:r>
            <a:r>
              <a:rPr lang="en-US" altLang="zh-CN" dirty="0" smtClean="0">
                <a:effectLst/>
              </a:rPr>
              <a:t>G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,…,</a:t>
            </a:r>
            <a:r>
              <a:rPr lang="en-US" altLang="zh-CN" dirty="0" err="1" smtClean="0">
                <a:effectLst/>
              </a:rPr>
              <a:t>G</a:t>
            </a:r>
            <a:r>
              <a:rPr lang="en-US" altLang="zh-CN" baseline="-25000" dirty="0" err="1" smtClean="0">
                <a:effectLst/>
              </a:rPr>
              <a:t>k</a:t>
            </a:r>
            <a:r>
              <a:rPr lang="zh-CN" altLang="zh-CN" dirty="0" smtClean="0">
                <a:effectLst/>
              </a:rPr>
              <a:t>，分别有</a:t>
            </a:r>
            <a:r>
              <a:rPr lang="en-US" altLang="zh-CN" dirty="0" smtClean="0">
                <a:effectLst/>
              </a:rPr>
              <a:t> n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,…,</a:t>
            </a:r>
            <a:r>
              <a:rPr lang="en-US" altLang="zh-CN" dirty="0" err="1" smtClean="0">
                <a:effectLst/>
              </a:rPr>
              <a:t>n</a:t>
            </a:r>
            <a:r>
              <a:rPr lang="en-US" altLang="zh-CN" baseline="-25000" dirty="0" err="1" smtClean="0">
                <a:effectLst/>
              </a:rPr>
              <a:t>k</a:t>
            </a:r>
            <a:r>
              <a:rPr lang="zh-CN" altLang="zh-CN" dirty="0" smtClean="0">
                <a:effectLst/>
              </a:rPr>
              <a:t>个节点，则每个连通分支都是树，分别有</a:t>
            </a:r>
            <a:r>
              <a:rPr lang="en-US" altLang="zh-CN" dirty="0" smtClean="0">
                <a:effectLst/>
              </a:rPr>
              <a:t>n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-1,n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-1,…,n</a:t>
            </a:r>
            <a:r>
              <a:rPr lang="en-US" altLang="zh-CN" baseline="-25000" dirty="0" smtClean="0">
                <a:effectLst/>
              </a:rPr>
              <a:t>k</a:t>
            </a:r>
            <a:r>
              <a:rPr lang="en-US" altLang="zh-CN" dirty="0" smtClean="0">
                <a:effectLst/>
              </a:rPr>
              <a:t>-1</a:t>
            </a:r>
            <a:r>
              <a:rPr lang="zh-CN" altLang="zh-CN" dirty="0" smtClean="0">
                <a:effectLst/>
              </a:rPr>
              <a:t>条边，即图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有</a:t>
            </a:r>
            <a:r>
              <a:rPr lang="en-US" altLang="zh-CN" dirty="0" smtClean="0">
                <a:effectLst/>
              </a:rPr>
              <a:t>n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-1+n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-1+…+n</a:t>
            </a:r>
            <a:r>
              <a:rPr lang="en-US" altLang="zh-CN" baseline="-25000" dirty="0" smtClean="0">
                <a:effectLst/>
              </a:rPr>
              <a:t>k</a:t>
            </a:r>
            <a:r>
              <a:rPr lang="en-US" altLang="zh-CN" dirty="0" smtClean="0">
                <a:effectLst/>
              </a:rPr>
              <a:t>-1=n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+n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+…+</a:t>
            </a:r>
            <a:r>
              <a:rPr lang="en-US" altLang="zh-CN" dirty="0" err="1" smtClean="0">
                <a:effectLst/>
              </a:rPr>
              <a:t>n</a:t>
            </a:r>
            <a:r>
              <a:rPr lang="en-US" altLang="zh-CN" baseline="-25000" dirty="0" err="1" smtClean="0">
                <a:effectLst/>
              </a:rPr>
              <a:t>k</a:t>
            </a:r>
            <a:r>
              <a:rPr lang="en-US" altLang="zh-CN" dirty="0" smtClean="0">
                <a:effectLst/>
              </a:rPr>
              <a:t>-k=n-k</a:t>
            </a:r>
            <a:r>
              <a:rPr lang="zh-CN" altLang="zh-CN" dirty="0" smtClean="0">
                <a:effectLst/>
              </a:rPr>
              <a:t>条边，与题设矛盾。故假设不成立，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中必有回路。</a:t>
            </a:r>
          </a:p>
          <a:p>
            <a:pPr>
              <a:lnSpc>
                <a:spcPct val="120000"/>
              </a:lnSpc>
              <a:defRPr/>
            </a:pPr>
            <a:endParaRPr lang="zh-CN" altLang="en-US" dirty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152400"/>
            <a:ext cx="883285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  <a:effectLst/>
              </a:rPr>
              <a:t>7</a:t>
            </a: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849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fld id="{107952BA-DB73-4013-940D-01BC75E20072}" type="slidenum">
              <a:rPr lang="en-US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pPr>
                <a:buClrTx/>
                <a:buSzTx/>
                <a:buFontTx/>
                <a:buNone/>
                <a:defRPr/>
              </a:pPr>
              <a:t>15</a:t>
            </a:fld>
            <a:endParaRPr lang="en-US" altLang="zh-CN" sz="12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6200" y="1143000"/>
            <a:ext cx="8929688" cy="4530725"/>
          </a:xfrm>
        </p:spPr>
        <p:txBody>
          <a:bodyPr/>
          <a:lstStyle/>
          <a:p>
            <a:pPr>
              <a:lnSpc>
                <a:spcPct val="125000"/>
              </a:lnSpc>
              <a:defRPr/>
            </a:pPr>
            <a:r>
              <a:rPr lang="en-US" altLang="zh-CN" dirty="0" smtClean="0">
                <a:effectLst/>
              </a:rPr>
              <a:t>1.(</a:t>
            </a:r>
            <a:r>
              <a:rPr lang="zh-CN" altLang="en-US" dirty="0" smtClean="0">
                <a:effectLst/>
              </a:rPr>
              <a:t>方法二</a:t>
            </a:r>
            <a:r>
              <a:rPr lang="en-US" altLang="zh-CN" dirty="0" smtClean="0">
                <a:effectLst/>
              </a:rPr>
              <a:t>)</a:t>
            </a:r>
            <a:r>
              <a:rPr lang="zh-CN" altLang="zh-CN" dirty="0" smtClean="0">
                <a:effectLst/>
              </a:rPr>
              <a:t>证明：设图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中边为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…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i="1" baseline="-25000" dirty="0" smtClean="0">
                <a:effectLst/>
              </a:rPr>
              <a:t>m</a:t>
            </a:r>
            <a:r>
              <a:rPr lang="zh-CN" altLang="zh-CN" dirty="0" smtClean="0">
                <a:effectLst/>
              </a:rPr>
              <a:t>，拿出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中的</a:t>
            </a:r>
            <a:r>
              <a:rPr lang="en-US" altLang="zh-CN" i="1" dirty="0" smtClean="0">
                <a:effectLst/>
              </a:rPr>
              <a:t>n</a:t>
            </a:r>
            <a:r>
              <a:rPr lang="zh-CN" altLang="zh-CN" dirty="0" smtClean="0">
                <a:effectLst/>
              </a:rPr>
              <a:t>个点</a:t>
            </a:r>
            <a:r>
              <a:rPr lang="en-US" altLang="zh-CN" i="1" dirty="0" smtClean="0">
                <a:effectLst/>
              </a:rPr>
              <a:t>v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i="1" dirty="0" smtClean="0">
                <a:effectLst/>
              </a:rPr>
              <a:t>v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,…</a:t>
            </a:r>
            <a:r>
              <a:rPr lang="en-US" altLang="zh-CN" i="1" dirty="0" err="1" smtClean="0">
                <a:effectLst/>
              </a:rPr>
              <a:t>v</a:t>
            </a:r>
            <a:r>
              <a:rPr lang="en-US" altLang="zh-CN" i="1" baseline="-25000" dirty="0" err="1" smtClean="0">
                <a:effectLst/>
              </a:rPr>
              <a:t>n</a:t>
            </a:r>
            <a:r>
              <a:rPr lang="en-US" altLang="zh-CN" dirty="0" smtClean="0">
                <a:effectLst/>
              </a:rPr>
              <a:t>,</a:t>
            </a:r>
            <a:r>
              <a:rPr lang="zh-CN" altLang="zh-CN" dirty="0" smtClean="0">
                <a:effectLst/>
              </a:rPr>
              <a:t>，依次加入边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baseline="-25000" dirty="0" smtClean="0">
                <a:effectLst/>
              </a:rPr>
              <a:t>1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baseline="-25000" dirty="0" smtClean="0">
                <a:effectLst/>
              </a:rPr>
              <a:t>2</a:t>
            </a:r>
            <a:r>
              <a:rPr lang="en-US" altLang="zh-CN" dirty="0" smtClean="0">
                <a:effectLst/>
              </a:rPr>
              <a:t>…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i="1" baseline="-25000" dirty="0" smtClean="0">
                <a:effectLst/>
              </a:rPr>
              <a:t>m</a:t>
            </a:r>
            <a:r>
              <a:rPr lang="zh-CN" altLang="zh-CN" dirty="0" smtClean="0">
                <a:effectLst/>
              </a:rPr>
              <a:t>，当加到某个</a:t>
            </a:r>
            <a:r>
              <a:rPr lang="en-US" altLang="zh-CN" i="1" dirty="0" smtClean="0">
                <a:effectLst/>
              </a:rPr>
              <a:t>l</a:t>
            </a:r>
            <a:r>
              <a:rPr lang="en-US" altLang="zh-CN" i="1" baseline="-25000" dirty="0" smtClean="0">
                <a:effectLst/>
              </a:rPr>
              <a:t>i</a:t>
            </a:r>
            <a:r>
              <a:rPr lang="zh-CN" altLang="zh-CN" dirty="0" smtClean="0">
                <a:effectLst/>
              </a:rPr>
              <a:t>时，若出现回路，则结论得证。否则，因为</a:t>
            </a:r>
            <a:r>
              <a:rPr lang="en-US" altLang="zh-CN" dirty="0" smtClean="0">
                <a:effectLst/>
              </a:rPr>
              <a:t>m</a:t>
            </a:r>
            <a:r>
              <a:rPr lang="zh-CN" altLang="zh-CN" dirty="0" smtClean="0">
                <a:effectLst/>
              </a:rPr>
              <a:t>≥</a:t>
            </a:r>
            <a:r>
              <a:rPr lang="en-US" altLang="zh-CN" dirty="0" smtClean="0">
                <a:effectLst/>
              </a:rPr>
              <a:t>n</a:t>
            </a:r>
            <a:r>
              <a:rPr lang="zh-CN" altLang="zh-CN" dirty="0" smtClean="0">
                <a:effectLst/>
              </a:rPr>
              <a:t>，当加到第</a:t>
            </a:r>
            <a:r>
              <a:rPr lang="en-US" altLang="zh-CN" dirty="0" smtClean="0">
                <a:effectLst/>
              </a:rPr>
              <a:t>n-1</a:t>
            </a:r>
            <a:r>
              <a:rPr lang="zh-CN" altLang="zh-CN" dirty="0" smtClean="0">
                <a:effectLst/>
              </a:rPr>
              <a:t>条边时，若此时没有形成回路，根据树的等价命题，图中无回路且有</a:t>
            </a:r>
            <a:r>
              <a:rPr lang="en-US" altLang="zh-CN" dirty="0" smtClean="0">
                <a:effectLst/>
              </a:rPr>
              <a:t>n-1</a:t>
            </a:r>
            <a:r>
              <a:rPr lang="zh-CN" altLang="zh-CN" dirty="0" smtClean="0">
                <a:effectLst/>
              </a:rPr>
              <a:t>条边，此时已经形成一棵树，再外加任意一条边，必定形成回路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zh-CN" dirty="0" smtClean="0">
                <a:effectLst/>
              </a:rPr>
              <a:t>因此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中必有回路。</a:t>
            </a:r>
          </a:p>
          <a:p>
            <a:pPr>
              <a:defRPr/>
            </a:pPr>
            <a:endParaRPr lang="zh-CN" altLang="en-US" dirty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152400"/>
            <a:ext cx="883285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  <a:effectLst/>
              </a:rPr>
              <a:t>7</a:t>
            </a: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125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63" y="762000"/>
            <a:ext cx="8929687" cy="45307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ffectLst/>
              </a:rPr>
              <a:t>2</a:t>
            </a:r>
            <a:r>
              <a:rPr lang="zh-CN" altLang="en-US" dirty="0" smtClean="0">
                <a:effectLst/>
              </a:rPr>
              <a:t>、</a:t>
            </a:r>
            <a:r>
              <a:rPr lang="zh-CN" altLang="zh-CN" dirty="0" smtClean="0">
                <a:effectLst/>
              </a:rPr>
              <a:t>具有</a:t>
            </a:r>
            <a:r>
              <a:rPr lang="en-US" altLang="zh-CN" dirty="0" smtClean="0">
                <a:effectLst/>
              </a:rPr>
              <a:t>2</a:t>
            </a:r>
            <a:r>
              <a:rPr lang="zh-CN" altLang="zh-CN" dirty="0" smtClean="0">
                <a:effectLst/>
              </a:rPr>
              <a:t>个以上顶点的有限树，至少有几个度为</a:t>
            </a:r>
            <a:r>
              <a:rPr lang="en-US" altLang="zh-CN" dirty="0" smtClean="0">
                <a:effectLst/>
              </a:rPr>
              <a:t>1</a:t>
            </a:r>
            <a:r>
              <a:rPr lang="zh-CN" altLang="zh-CN" dirty="0" smtClean="0">
                <a:effectLst/>
              </a:rPr>
              <a:t>的点？ </a:t>
            </a:r>
            <a:endParaRPr lang="en-US" altLang="zh-CN" dirty="0" smtClean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</a:rPr>
              <a:t>答：</a:t>
            </a:r>
            <a:r>
              <a:rPr lang="en-US" altLang="zh-CN" dirty="0" smtClean="0">
                <a:effectLst/>
              </a:rPr>
              <a:t>2</a:t>
            </a:r>
            <a:r>
              <a:rPr lang="zh-CN" altLang="en-US" dirty="0" smtClean="0">
                <a:effectLst/>
              </a:rPr>
              <a:t>个</a:t>
            </a:r>
            <a:endParaRPr lang="en-US" altLang="zh-CN" dirty="0" smtClean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ffectLst/>
              </a:rPr>
              <a:t>3</a:t>
            </a:r>
            <a:r>
              <a:rPr lang="zh-CN" altLang="en-US" dirty="0" smtClean="0">
                <a:effectLst/>
              </a:rPr>
              <a:t>、</a:t>
            </a:r>
            <a:r>
              <a:rPr lang="en-US" altLang="zh-CN" dirty="0" smtClean="0">
                <a:effectLst/>
              </a:rPr>
              <a:t> G</a:t>
            </a:r>
            <a:r>
              <a:rPr lang="zh-CN" altLang="zh-CN" dirty="0" smtClean="0">
                <a:effectLst/>
              </a:rPr>
              <a:t>是简单图，并且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有</a:t>
            </a:r>
            <a:r>
              <a:rPr lang="en-US" altLang="zh-CN" dirty="0" smtClean="0">
                <a:effectLst/>
              </a:rPr>
              <a:t>n</a:t>
            </a:r>
            <a:r>
              <a:rPr lang="zh-CN" altLang="zh-CN" dirty="0" smtClean="0">
                <a:effectLst/>
              </a:rPr>
              <a:t>个节点，</a:t>
            </a:r>
            <a:r>
              <a:rPr lang="en-US" altLang="zh-CN" dirty="0" smtClean="0">
                <a:effectLst/>
              </a:rPr>
              <a:t>n-1</a:t>
            </a:r>
            <a:r>
              <a:rPr lang="zh-CN" altLang="zh-CN" dirty="0" smtClean="0">
                <a:effectLst/>
              </a:rPr>
              <a:t>条边，问：</a:t>
            </a:r>
            <a:r>
              <a:rPr lang="en-US" altLang="zh-CN" dirty="0" smtClean="0">
                <a:effectLst/>
              </a:rPr>
              <a:t>G</a:t>
            </a:r>
            <a:r>
              <a:rPr lang="zh-CN" altLang="zh-CN" dirty="0" smtClean="0">
                <a:effectLst/>
              </a:rPr>
              <a:t>一定是树吗？ </a:t>
            </a:r>
            <a:endParaRPr lang="en-US" altLang="zh-CN" dirty="0" smtClean="0">
              <a:effectLst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</a:rPr>
              <a:t>答：不一定</a:t>
            </a:r>
            <a:endParaRPr lang="zh-CN" altLang="zh-CN" dirty="0" smtClean="0">
              <a:effectLst/>
            </a:endParaRPr>
          </a:p>
          <a:p>
            <a:pPr marL="0" indent="0"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fld id="{A13811DC-74AA-4137-B819-2D10F3EFC9B9}" type="slidenum">
              <a:rPr lang="en-US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pPr>
                <a:buClrTx/>
                <a:buSzTx/>
                <a:buFontTx/>
                <a:buNone/>
                <a:defRPr/>
              </a:pPr>
              <a:t>16</a:t>
            </a:fld>
            <a:endParaRPr lang="en-US" altLang="zh-CN" sz="12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152400"/>
            <a:ext cx="883285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  <a:effectLst/>
              </a:rPr>
              <a:t>7</a:t>
            </a: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205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内容占位符 2"/>
          <p:cNvSpPr>
            <a:spLocks noGrp="1" noChangeArrowheads="1"/>
          </p:cNvSpPr>
          <p:nvPr>
            <p:ph idx="1"/>
          </p:nvPr>
        </p:nvSpPr>
        <p:spPr>
          <a:xfrm>
            <a:off x="204788" y="887413"/>
            <a:ext cx="8701087" cy="551338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zh-CN" altLang="zh-CN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请给出</a:t>
            </a:r>
            <a:r>
              <a:rPr lang="zh-CN" altLang="en-US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下面</a:t>
            </a:r>
            <a:r>
              <a:rPr lang="zh-CN" altLang="zh-CN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权图中最优树的</a:t>
            </a:r>
            <a:r>
              <a:rPr lang="zh-CN" altLang="zh-CN" dirty="0" smtClean="0">
                <a:solidFill>
                  <a:srgbClr val="FFC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权值</a:t>
            </a:r>
            <a:r>
              <a:rPr lang="zh-CN" altLang="zh-CN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 smtClean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解：</a:t>
            </a:r>
            <a:r>
              <a:rPr lang="en-US" altLang="zh-CN" dirty="0" smtClean="0">
                <a:solidFill>
                  <a:srgbClr val="FFC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47 </a:t>
            </a:r>
            <a:r>
              <a:rPr lang="zh-CN" altLang="en-US" dirty="0" smtClean="0">
                <a:solidFill>
                  <a:srgbClr val="FFC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（注意：题目要求给出权值！）</a:t>
            </a:r>
            <a:endParaRPr lang="en-US" altLang="zh-CN" dirty="0" smtClean="0">
              <a:solidFill>
                <a:srgbClr val="FFC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fld id="{4F1EEE8F-B3A0-4AA2-9E3D-8C1FE2B037F9}" type="slidenum">
              <a:rPr lang="en-US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pPr>
                <a:buClrTx/>
                <a:buSzTx/>
                <a:buFontTx/>
                <a:buNone/>
                <a:defRPr/>
              </a:pPr>
              <a:t>17</a:t>
            </a:fld>
            <a:endParaRPr lang="en-US" altLang="zh-CN" sz="12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121860" name="组合 45"/>
          <p:cNvGrpSpPr>
            <a:grpSpLocks/>
          </p:cNvGrpSpPr>
          <p:nvPr/>
        </p:nvGrpSpPr>
        <p:grpSpPr bwMode="auto">
          <a:xfrm>
            <a:off x="1747838" y="1385888"/>
            <a:ext cx="4745037" cy="4518025"/>
            <a:chOff x="4110541" y="1252835"/>
            <a:chExt cx="4744409" cy="4517579"/>
          </a:xfrm>
        </p:grpSpPr>
        <p:sp>
          <p:nvSpPr>
            <p:cNvPr id="121862" name="椭圆 1"/>
            <p:cNvSpPr>
              <a:spLocks noChangeArrowheads="1"/>
            </p:cNvSpPr>
            <p:nvPr/>
          </p:nvSpPr>
          <p:spPr bwMode="auto">
            <a:xfrm>
              <a:off x="6248400" y="1752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76200" algn="ctr">
              <a:solidFill>
                <a:srgbClr val="FFFF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3" name="椭圆 5"/>
            <p:cNvSpPr>
              <a:spLocks noChangeArrowheads="1"/>
            </p:cNvSpPr>
            <p:nvPr/>
          </p:nvSpPr>
          <p:spPr bwMode="auto">
            <a:xfrm>
              <a:off x="4419600" y="32004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76200" algn="ctr">
              <a:solidFill>
                <a:srgbClr val="FFFF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4" name="椭圆 6"/>
            <p:cNvSpPr>
              <a:spLocks noChangeArrowheads="1"/>
            </p:cNvSpPr>
            <p:nvPr/>
          </p:nvSpPr>
          <p:spPr bwMode="auto">
            <a:xfrm>
              <a:off x="5257800" y="52578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76200" algn="ctr">
              <a:solidFill>
                <a:srgbClr val="FFFF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5" name="椭圆 7"/>
            <p:cNvSpPr>
              <a:spLocks noChangeArrowheads="1"/>
            </p:cNvSpPr>
            <p:nvPr/>
          </p:nvSpPr>
          <p:spPr bwMode="auto">
            <a:xfrm>
              <a:off x="7543800" y="52578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76200" algn="ctr">
              <a:solidFill>
                <a:srgbClr val="FFFF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6" name="椭圆 8"/>
            <p:cNvSpPr>
              <a:spLocks noChangeArrowheads="1"/>
            </p:cNvSpPr>
            <p:nvPr/>
          </p:nvSpPr>
          <p:spPr bwMode="auto">
            <a:xfrm>
              <a:off x="8305800" y="32004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76200" algn="ctr">
              <a:solidFill>
                <a:srgbClr val="FFFF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1867" name="直线连接符 9"/>
            <p:cNvCxnSpPr>
              <a:cxnSpLocks noChangeShapeType="1"/>
              <a:stCxn id="121862" idx="3"/>
            </p:cNvCxnSpPr>
            <p:nvPr/>
          </p:nvCxnSpPr>
          <p:spPr bwMode="auto">
            <a:xfrm flipH="1">
              <a:off x="4572000" y="1882682"/>
              <a:ext cx="1698718" cy="1317718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68" name="直线连接符 11"/>
            <p:cNvCxnSpPr>
              <a:cxnSpLocks/>
              <a:endCxn id="121866" idx="3"/>
            </p:cNvCxnSpPr>
            <p:nvPr/>
          </p:nvCxnSpPr>
          <p:spPr bwMode="auto">
            <a:xfrm>
              <a:off x="6400800" y="1905000"/>
              <a:ext cx="1927318" cy="1425482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69" name="直线连接符 16"/>
            <p:cNvCxnSpPr>
              <a:cxnSpLocks/>
              <a:stCxn id="121865" idx="0"/>
              <a:endCxn id="121866" idx="3"/>
            </p:cNvCxnSpPr>
            <p:nvPr/>
          </p:nvCxnSpPr>
          <p:spPr bwMode="auto">
            <a:xfrm flipV="1">
              <a:off x="7620000" y="3330482"/>
              <a:ext cx="708118" cy="1927318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0" name="直线连接符 20"/>
            <p:cNvCxnSpPr>
              <a:cxnSpLocks/>
            </p:cNvCxnSpPr>
            <p:nvPr/>
          </p:nvCxnSpPr>
          <p:spPr bwMode="auto">
            <a:xfrm>
              <a:off x="4572000" y="3330482"/>
              <a:ext cx="685800" cy="1927318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1" name="直线连接符 24"/>
            <p:cNvCxnSpPr>
              <a:cxnSpLocks/>
              <a:stCxn id="121864" idx="6"/>
              <a:endCxn id="121865" idx="2"/>
            </p:cNvCxnSpPr>
            <p:nvPr/>
          </p:nvCxnSpPr>
          <p:spPr bwMode="auto">
            <a:xfrm>
              <a:off x="5410200" y="5334000"/>
              <a:ext cx="2133600" cy="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2" name="直线连接符 27"/>
            <p:cNvCxnSpPr>
              <a:cxnSpLocks/>
            </p:cNvCxnSpPr>
            <p:nvPr/>
          </p:nvCxnSpPr>
          <p:spPr bwMode="auto">
            <a:xfrm>
              <a:off x="4594225" y="3276600"/>
              <a:ext cx="3657600" cy="31564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3" name="直线连接符 31"/>
            <p:cNvCxnSpPr>
              <a:cxnSpLocks/>
              <a:stCxn id="121864" idx="7"/>
            </p:cNvCxnSpPr>
            <p:nvPr/>
          </p:nvCxnSpPr>
          <p:spPr bwMode="auto">
            <a:xfrm flipV="1">
              <a:off x="5387882" y="3352800"/>
              <a:ext cx="2863943" cy="1927318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4" name="直线连接符 34"/>
            <p:cNvCxnSpPr>
              <a:cxnSpLocks/>
              <a:stCxn id="121863" idx="5"/>
              <a:endCxn id="121865" idx="1"/>
            </p:cNvCxnSpPr>
            <p:nvPr/>
          </p:nvCxnSpPr>
          <p:spPr bwMode="auto">
            <a:xfrm>
              <a:off x="4549682" y="3330482"/>
              <a:ext cx="3016436" cy="1949636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5" name="直线连接符 39"/>
            <p:cNvCxnSpPr>
              <a:cxnSpLocks/>
              <a:stCxn id="121862" idx="4"/>
              <a:endCxn id="121864" idx="0"/>
            </p:cNvCxnSpPr>
            <p:nvPr/>
          </p:nvCxnSpPr>
          <p:spPr bwMode="auto">
            <a:xfrm flipH="1">
              <a:off x="5334000" y="1905000"/>
              <a:ext cx="990600" cy="33528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76" name="直线连接符 42"/>
            <p:cNvCxnSpPr>
              <a:cxnSpLocks/>
              <a:endCxn id="121865" idx="0"/>
            </p:cNvCxnSpPr>
            <p:nvPr/>
          </p:nvCxnSpPr>
          <p:spPr bwMode="auto">
            <a:xfrm>
              <a:off x="6324600" y="1905000"/>
              <a:ext cx="1295400" cy="33528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877" name="文本框 44"/>
            <p:cNvSpPr txBox="1">
              <a:spLocks noChangeArrowheads="1"/>
            </p:cNvSpPr>
            <p:nvPr/>
          </p:nvSpPr>
          <p:spPr bwMode="auto">
            <a:xfrm>
              <a:off x="6120858" y="1252835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A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78" name="文本框 46"/>
            <p:cNvSpPr txBox="1">
              <a:spLocks noChangeArrowheads="1"/>
            </p:cNvSpPr>
            <p:nvPr/>
          </p:nvSpPr>
          <p:spPr bwMode="auto">
            <a:xfrm>
              <a:off x="4110541" y="2627376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B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79" name="文本框 47"/>
            <p:cNvSpPr txBox="1">
              <a:spLocks noChangeArrowheads="1"/>
            </p:cNvSpPr>
            <p:nvPr/>
          </p:nvSpPr>
          <p:spPr bwMode="auto">
            <a:xfrm>
              <a:off x="8465100" y="284554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C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0" name="文本框 48"/>
            <p:cNvSpPr txBox="1">
              <a:spLocks noChangeArrowheads="1"/>
            </p:cNvSpPr>
            <p:nvPr/>
          </p:nvSpPr>
          <p:spPr bwMode="auto">
            <a:xfrm>
              <a:off x="4850316" y="530056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D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1" name="文本框 49"/>
            <p:cNvSpPr txBox="1">
              <a:spLocks noChangeArrowheads="1"/>
            </p:cNvSpPr>
            <p:nvPr/>
          </p:nvSpPr>
          <p:spPr bwMode="auto">
            <a:xfrm>
              <a:off x="7617870" y="5308749"/>
              <a:ext cx="3722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E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2" name="文本框 50"/>
            <p:cNvSpPr txBox="1">
              <a:spLocks noChangeArrowheads="1"/>
            </p:cNvSpPr>
            <p:nvPr/>
          </p:nvSpPr>
          <p:spPr bwMode="auto">
            <a:xfrm>
              <a:off x="5083682" y="2221468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28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3" name="文本框 51"/>
            <p:cNvSpPr txBox="1">
              <a:spLocks noChangeArrowheads="1"/>
            </p:cNvSpPr>
            <p:nvPr/>
          </p:nvSpPr>
          <p:spPr bwMode="auto">
            <a:xfrm>
              <a:off x="4544861" y="418203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8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4" name="文本框 52"/>
            <p:cNvSpPr txBox="1">
              <a:spLocks noChangeArrowheads="1"/>
            </p:cNvSpPr>
            <p:nvPr/>
          </p:nvSpPr>
          <p:spPr bwMode="auto">
            <a:xfrm>
              <a:off x="6233659" y="5298089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10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5" name="文本框 53"/>
            <p:cNvSpPr txBox="1">
              <a:spLocks noChangeArrowheads="1"/>
            </p:cNvSpPr>
            <p:nvPr/>
          </p:nvSpPr>
          <p:spPr bwMode="auto">
            <a:xfrm>
              <a:off x="7912620" y="4246408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12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6" name="文本框 54"/>
            <p:cNvSpPr txBox="1">
              <a:spLocks noChangeArrowheads="1"/>
            </p:cNvSpPr>
            <p:nvPr/>
          </p:nvSpPr>
          <p:spPr bwMode="auto">
            <a:xfrm>
              <a:off x="7242602" y="2217452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25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7" name="文本框 55"/>
            <p:cNvSpPr txBox="1">
              <a:spLocks noChangeArrowheads="1"/>
            </p:cNvSpPr>
            <p:nvPr/>
          </p:nvSpPr>
          <p:spPr bwMode="auto">
            <a:xfrm>
              <a:off x="6159420" y="3053834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15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8" name="文本框 56"/>
            <p:cNvSpPr txBox="1">
              <a:spLocks noChangeArrowheads="1"/>
            </p:cNvSpPr>
            <p:nvPr/>
          </p:nvSpPr>
          <p:spPr bwMode="auto">
            <a:xfrm>
              <a:off x="5580915" y="348386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30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89" name="文本框 57"/>
            <p:cNvSpPr txBox="1">
              <a:spLocks noChangeArrowheads="1"/>
            </p:cNvSpPr>
            <p:nvPr/>
          </p:nvSpPr>
          <p:spPr bwMode="auto">
            <a:xfrm>
              <a:off x="6810681" y="3503335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20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90" name="文本框 58"/>
            <p:cNvSpPr txBox="1">
              <a:spLocks noChangeArrowheads="1"/>
            </p:cNvSpPr>
            <p:nvPr/>
          </p:nvSpPr>
          <p:spPr bwMode="auto">
            <a:xfrm>
              <a:off x="6648877" y="4050268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9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891" name="文本框 59"/>
            <p:cNvSpPr txBox="1">
              <a:spLocks noChangeArrowheads="1"/>
            </p:cNvSpPr>
            <p:nvPr/>
          </p:nvSpPr>
          <p:spPr bwMode="auto">
            <a:xfrm>
              <a:off x="5832902" y="4065865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>
                  <a:solidFill>
                    <a:srgbClr val="FFFFFF"/>
                  </a:solidFill>
                  <a:ea typeface="宋体" panose="02010600030101010101" pitchFamily="2" charset="-122"/>
                </a:rPr>
                <a:t>25</a:t>
              </a:r>
              <a:endParaRPr kumimoji="1"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152400"/>
            <a:ext cx="883285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  <a:effectLst/>
              </a:rPr>
              <a:t>7</a:t>
            </a:r>
            <a:r>
              <a:rPr lang="zh-CN" altLang="en-US" sz="3600" dirty="0" smtClean="0">
                <a:solidFill>
                  <a:srgbClr val="FFC000"/>
                </a:solidFill>
                <a:effectLst/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7151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" y="1524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8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8113" y="793750"/>
            <a:ext cx="8929687" cy="5530850"/>
          </a:xfr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设图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个点，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条边，请问图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Hamilton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图？那么至少有几条边才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</a:t>
            </a:r>
            <a:r>
              <a:rPr lang="en-US" altLang="zh-CN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Hamilton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图？</a:t>
            </a:r>
            <a:endParaRPr lang="en-US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答：不一定，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条。</a:t>
            </a:r>
            <a:endParaRPr lang="en-US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分析：因为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个点的边数最多的非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Hamilton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图是边数为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1/2*6*5+1=16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20000"/>
              </a:spcBef>
              <a:buClr>
                <a:srgbClr val="FFCC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n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个点的边数最多的非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Hamilton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图是边数为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 1/2(n-1)(n-2)+1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的图</a:t>
            </a:r>
            <a:r>
              <a:rPr lang="zh-CN" altLang="en-US" sz="3300" dirty="0">
                <a:solidFill>
                  <a:srgbClr val="FFFFFF"/>
                </a:solidFill>
                <a:effectLst/>
                <a:ea typeface="宋体"/>
              </a:rPr>
              <a:t>。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(</a:t>
            </a:r>
            <a:r>
              <a:rPr lang="zh-CN" altLang="en-US" sz="3300" dirty="0">
                <a:solidFill>
                  <a:srgbClr val="FFFFFF"/>
                </a:solidFill>
                <a:effectLst/>
                <a:ea typeface="宋体"/>
              </a:rPr>
              <a:t>即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n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个点的边数最多的非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Hamilton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图</a:t>
            </a:r>
            <a:r>
              <a:rPr lang="zh-CN" altLang="en-US" sz="3300" dirty="0">
                <a:solidFill>
                  <a:srgbClr val="FFFFFF"/>
                </a:solidFill>
                <a:effectLst/>
                <a:ea typeface="宋体"/>
              </a:rPr>
              <a:t>是</a:t>
            </a:r>
            <a:r>
              <a:rPr lang="zh-CN" altLang="zh-CN" sz="3300" dirty="0">
                <a:solidFill>
                  <a:srgbClr val="FFFFFF"/>
                </a:solidFill>
                <a:effectLst/>
                <a:ea typeface="宋体"/>
              </a:rPr>
              <a:t>Ｃ</a:t>
            </a:r>
            <a:r>
              <a:rPr lang="en-US" altLang="zh-CN" sz="3300" baseline="-25000" dirty="0">
                <a:solidFill>
                  <a:srgbClr val="FFFFFF"/>
                </a:solidFill>
                <a:effectLst/>
                <a:ea typeface="宋体"/>
              </a:rPr>
              <a:t>1,n </a:t>
            </a:r>
            <a:r>
              <a:rPr lang="en-US" altLang="zh-CN" sz="3300" dirty="0">
                <a:solidFill>
                  <a:srgbClr val="FFFFFF"/>
                </a:solidFill>
                <a:effectLst/>
                <a:ea typeface="宋体"/>
              </a:rPr>
              <a:t>)</a:t>
            </a:r>
            <a:endParaRPr lang="zh-CN" altLang="en-US" sz="3300" dirty="0">
              <a:solidFill>
                <a:srgbClr val="FFFFFF"/>
              </a:solidFill>
              <a:effectLst/>
              <a:ea typeface="宋体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318E1AB6-5FE4-4BC1-9CA7-35A23C10EA9C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0994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68FA5FCB-E9CC-4536-9D94-8B1CCA1CE09E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08547" name="内容占位符 4"/>
          <p:cNvSpPr>
            <a:spLocks noGrp="1"/>
          </p:cNvSpPr>
          <p:nvPr>
            <p:ph idx="1"/>
          </p:nvPr>
        </p:nvSpPr>
        <p:spPr>
          <a:xfrm>
            <a:off x="204788" y="990600"/>
            <a:ext cx="8929687" cy="5562600"/>
          </a:xfrm>
        </p:spPr>
        <p:txBody>
          <a:bodyPr/>
          <a:lstStyle/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请问以下所示的有向图是否是欧拉图？如果是，请指出欧拉路；否则说明为什么。</a:t>
            </a:r>
            <a:endParaRPr lang="en-US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/>
            <a:r>
              <a:rPr lang="zh-CN" altLang="zh-CN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答：不是，因为该图不是平衡的</a:t>
            </a:r>
          </a:p>
        </p:txBody>
      </p:sp>
      <p:pic>
        <p:nvPicPr>
          <p:cNvPr id="108548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0210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800" y="1524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8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26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77CA0C8E-9330-4C7F-8DC0-CEEC999250CA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" y="649288"/>
            <a:ext cx="9067800" cy="59404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2. 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求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x</a:t>
            </a:r>
            <a:r>
              <a:rPr lang="en-US" altLang="zh-CN" sz="2800" dirty="0" smtClean="0">
                <a:solidFill>
                  <a:srgbClr val="FFC000"/>
                </a:solidFill>
                <a:effectLst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Q(x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a)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solidFill>
                  <a:srgbClr val="92D050"/>
                </a:solidFill>
                <a:effectLst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y</a:t>
            </a:r>
            <a:r>
              <a:rPr lang="en-US" altLang="zh-CN" sz="2800" dirty="0" smtClean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Q(y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f(x))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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solidFill>
                  <a:srgbClr val="00B0F0"/>
                </a:solidFill>
                <a:effectLst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Q(z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f(x))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Q(y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cs typeface="Times New Roman" panose="02020603050405020304" pitchFamily="18" charset="0"/>
              </a:rPr>
              <a:t>z)</a:t>
            </a:r>
            <a:r>
              <a:rPr lang="en-US" altLang="zh-CN" sz="2800" dirty="0" smtClean="0">
                <a:solidFill>
                  <a:srgbClr val="00B0F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solidFill>
                  <a:srgbClr val="92D05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solidFill>
                  <a:srgbClr val="FFC00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2800" dirty="0" err="1" smtClean="0">
                <a:effectLst/>
                <a:cs typeface="Times New Roman" panose="02020603050405020304" pitchFamily="18" charset="0"/>
              </a:rPr>
              <a:t>Skolem</a:t>
            </a:r>
            <a:r>
              <a:rPr lang="zh-CN" altLang="zh-CN" sz="2800" dirty="0" smtClean="0">
                <a:effectLst/>
                <a:cs typeface="Times New Roman" panose="02020603050405020304" pitchFamily="18" charset="0"/>
              </a:rPr>
              <a:t>范式</a:t>
            </a:r>
            <a:r>
              <a:rPr lang="zh-CN" altLang="zh-CN" dirty="0" smtClean="0">
                <a:effectLst/>
                <a:cs typeface="Times New Roman" panose="02020603050405020304" pitchFamily="18" charset="0"/>
              </a:rPr>
              <a:t> </a:t>
            </a:r>
            <a:endParaRPr lang="zh-CN" altLang="zh-CN" dirty="0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原式＝</a:t>
            </a:r>
            <a:endParaRPr lang="en-US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x(Q(x</a:t>
            </a:r>
            <a:r>
              <a:rPr lang="zh-CN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y(Q(y, f(x))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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z(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Q(z, f(x))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Q(y</a:t>
            </a:r>
            <a:r>
              <a:rPr lang="zh-CN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z)))))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zh-CN" sz="2500" dirty="0">
                <a:solidFill>
                  <a:srgbClr val="FFFFFF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9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900" dirty="0" err="1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(Q(x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a) 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(Q(y, f(x))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Q(z,</a:t>
            </a:r>
            <a:r>
              <a:rPr lang="zh-CN" altLang="en-US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f(x))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Q(y, z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))))</a:t>
            </a:r>
            <a:endParaRPr lang="zh-CN" altLang="zh-CN" sz="29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zh-CN" sz="2900" dirty="0" smtClean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9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9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(Q(x, a)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(Q(y, f(x))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Q(z,</a:t>
            </a:r>
            <a:r>
              <a:rPr lang="zh-CN" altLang="en-US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f(x))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Q(y,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))))</a:t>
            </a: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(Q(x, a) </a:t>
            </a:r>
            <a:r>
              <a:rPr lang="en-US" altLang="zh-CN" sz="29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(Q(y, f(x))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Q(z,</a:t>
            </a:r>
            <a:r>
              <a:rPr lang="zh-CN" altLang="en-US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f(x))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Q(y,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9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))))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 ((Q(x, a)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Q(y, f(x)))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(Q(x, a) </a:t>
            </a: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Q(z, f(x))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Q(y, z)))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80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g(x)</a:t>
            </a:r>
            <a:r>
              <a:rPr lang="zh-CN" altLang="zh-CN" sz="280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代替</a:t>
            </a:r>
            <a:r>
              <a:rPr lang="en-US" altLang="zh-CN" sz="280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800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</a:t>
            </a:r>
            <a:r>
              <a:rPr lang="en-US" altLang="zh-CN" sz="28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Skolem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范式：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Skolem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范式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lang="zh-CN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((Q(x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Q(g(x)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f(x)))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(Q(x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Q(z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f(x)) 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Q( g(x)</a:t>
            </a:r>
            <a:r>
              <a:rPr lang="zh-CN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z)))</a:t>
            </a:r>
            <a:endParaRPr lang="zh-CN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zh-CN" sz="28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463" y="60325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5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34938" y="677863"/>
            <a:ext cx="8850312" cy="57150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需要注意的问题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1.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没有注意到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的作用范围，改变了量词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0" smtClean="0">
                <a:solidFill>
                  <a:srgbClr val="00062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b="0" smtClean="0">
                <a:solidFill>
                  <a:srgbClr val="00062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0" smtClean="0">
                <a:solidFill>
                  <a:srgbClr val="00062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的顺序，从而得到错误的前束范式。</a:t>
            </a:r>
            <a:endParaRPr lang="zh-CN" altLang="en-US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2.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母式没有化成合取范式。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3.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母式化成错误的合取范式。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4. 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没写或者写错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skolem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函数。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5.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化成前束范式后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,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 “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=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”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,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后面写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skolem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范式，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   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是错误的，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G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与</a:t>
            </a: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S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不等价。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 smtClean="0">
                <a:solidFill>
                  <a:srgbClr val="00062B"/>
                </a:solidFill>
                <a:ea typeface="宋体" panose="02010600030101010101" pitchFamily="2" charset="-122"/>
              </a:rPr>
              <a:t>6.</a:t>
            </a:r>
            <a:r>
              <a:rPr lang="zh-CN" altLang="en-US" b="0" smtClean="0">
                <a:solidFill>
                  <a:srgbClr val="00062B"/>
                </a:solidFill>
                <a:ea typeface="宋体" panose="02010600030101010101" pitchFamily="2" charset="-122"/>
              </a:rPr>
              <a:t>化成前束范式时，整个母式外层没写括号。</a:t>
            </a:r>
            <a:endParaRPr lang="en-US" altLang="zh-CN" b="0" smtClean="0">
              <a:solidFill>
                <a:srgbClr val="00062B"/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b="0" smtClean="0">
              <a:solidFill>
                <a:srgbClr val="00062B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2858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BF23F7E2-40B0-4025-954A-938B7B8CA773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47650" y="722313"/>
            <a:ext cx="8929688" cy="45307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写出连接图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aseline="-25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2,8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不减度序列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，它是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Hamilton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图吗？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r>
              <a:rPr lang="zh-CN" altLang="zh-CN" dirty="0" smtClean="0">
                <a:effectLst/>
              </a:rPr>
              <a:t>不减度序列为</a:t>
            </a:r>
            <a:r>
              <a:rPr lang="zh-CN" altLang="zh-CN" dirty="0" smtClean="0">
                <a:solidFill>
                  <a:srgbClr val="FFC000"/>
                </a:solidFill>
                <a:effectLst/>
              </a:rPr>
              <a:t>（</a:t>
            </a:r>
            <a:r>
              <a:rPr lang="en-US" altLang="zh-CN" dirty="0" smtClean="0">
                <a:effectLst/>
              </a:rPr>
              <a:t>2,2,5,5,5,5,7,7</a:t>
            </a:r>
            <a:r>
              <a:rPr lang="zh-CN" altLang="zh-CN" dirty="0" smtClean="0">
                <a:solidFill>
                  <a:srgbClr val="FFC000"/>
                </a:solidFill>
                <a:effectLst/>
              </a:rPr>
              <a:t>）</a:t>
            </a:r>
            <a:r>
              <a:rPr lang="zh-CN" altLang="zh-CN" dirty="0" smtClean="0">
                <a:effectLst/>
              </a:rPr>
              <a:t>，不是 </a:t>
            </a:r>
            <a:endParaRPr lang="zh-CN" altLang="en-US" dirty="0" smtClean="0"/>
          </a:p>
        </p:txBody>
      </p:sp>
      <p:grpSp>
        <p:nvGrpSpPr>
          <p:cNvPr id="110596" name="组合 121"/>
          <p:cNvGrpSpPr>
            <a:grpSpLocks/>
          </p:cNvGrpSpPr>
          <p:nvPr/>
        </p:nvGrpSpPr>
        <p:grpSpPr bwMode="auto">
          <a:xfrm>
            <a:off x="4191000" y="2659063"/>
            <a:ext cx="3810000" cy="2701925"/>
            <a:chOff x="4114800" y="2362200"/>
            <a:chExt cx="2438400" cy="1981200"/>
          </a:xfrm>
        </p:grpSpPr>
        <p:sp>
          <p:nvSpPr>
            <p:cNvPr id="110607" name="椭圆 2"/>
            <p:cNvSpPr>
              <a:spLocks noChangeArrowheads="1"/>
            </p:cNvSpPr>
            <p:nvPr/>
          </p:nvSpPr>
          <p:spPr bwMode="auto">
            <a:xfrm>
              <a:off x="4114800" y="2895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08" name="椭圆 45"/>
            <p:cNvSpPr>
              <a:spLocks noChangeArrowheads="1"/>
            </p:cNvSpPr>
            <p:nvPr/>
          </p:nvSpPr>
          <p:spPr bwMode="auto">
            <a:xfrm>
              <a:off x="41148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09" name="椭圆 48"/>
            <p:cNvSpPr>
              <a:spLocks noChangeArrowheads="1"/>
            </p:cNvSpPr>
            <p:nvPr/>
          </p:nvSpPr>
          <p:spPr bwMode="auto">
            <a:xfrm>
              <a:off x="4953000" y="2895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10" name="椭圆 49"/>
            <p:cNvSpPr>
              <a:spLocks noChangeArrowheads="1"/>
            </p:cNvSpPr>
            <p:nvPr/>
          </p:nvSpPr>
          <p:spPr bwMode="auto">
            <a:xfrm>
              <a:off x="49530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11" name="椭圆 50"/>
            <p:cNvSpPr>
              <a:spLocks noChangeArrowheads="1"/>
            </p:cNvSpPr>
            <p:nvPr/>
          </p:nvSpPr>
          <p:spPr bwMode="auto">
            <a:xfrm>
              <a:off x="6400800" y="2895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12" name="椭圆 51"/>
            <p:cNvSpPr>
              <a:spLocks noChangeArrowheads="1"/>
            </p:cNvSpPr>
            <p:nvPr/>
          </p:nvSpPr>
          <p:spPr bwMode="auto">
            <a:xfrm>
              <a:off x="64008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13" name="椭圆 52"/>
            <p:cNvSpPr>
              <a:spLocks noChangeArrowheads="1"/>
            </p:cNvSpPr>
            <p:nvPr/>
          </p:nvSpPr>
          <p:spPr bwMode="auto">
            <a:xfrm>
              <a:off x="5715000" y="23622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614" name="椭圆 53"/>
            <p:cNvSpPr>
              <a:spLocks noChangeArrowheads="1"/>
            </p:cNvSpPr>
            <p:nvPr/>
          </p:nvSpPr>
          <p:spPr bwMode="auto">
            <a:xfrm>
              <a:off x="5715000" y="41910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buClr>
                  <a:schemeClr val="tx1"/>
                </a:buClr>
                <a:buSzPct val="90000"/>
                <a:buFont typeface="Wingdings" panose="05000000000000000000" pitchFamily="2" charset="2"/>
                <a:buChar char="Ø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1pPr>
              <a:lvl2pPr marL="742950" indent="-285750">
                <a:buFont typeface="Times New Roman" panose="02020603050405020304" pitchFamily="18" charset="0"/>
                <a:buChar char="♫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2pPr>
              <a:lvl3pPr marL="1143000" indent="-228600">
                <a:buClr>
                  <a:schemeClr val="accent2"/>
                </a:buClr>
                <a:buSzPct val="90000"/>
                <a:buFont typeface="Wingdings" panose="05000000000000000000" pitchFamily="2" charset="2"/>
                <a:buBlip>
                  <a:blip r:embed="rId3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3pPr>
              <a:lvl4pPr marL="1600200" indent="-228600"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4pPr>
              <a:lvl5pPr marL="2057400" indent="-228600"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Blip>
                  <a:blip r:embed="rId4"/>
                </a:buBlip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cxnSp>
          <p:nvCxnSpPr>
            <p:cNvPr id="56" name="直线连接符 55"/>
            <p:cNvCxnSpPr>
              <a:stCxn id="110607" idx="6"/>
              <a:endCxn id="110609" idx="2"/>
            </p:cNvCxnSpPr>
            <p:nvPr/>
          </p:nvCxnSpPr>
          <p:spPr bwMode="auto">
            <a:xfrm>
              <a:off x="4267200" y="2972158"/>
              <a:ext cx="685800" cy="0"/>
            </a:xfrm>
            <a:prstGeom prst="line">
              <a:avLst/>
            </a:prstGeom>
            <a:ln w="12700"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616" name="直线连接符 57"/>
            <p:cNvCxnSpPr>
              <a:cxnSpLocks noChangeShapeType="1"/>
              <a:stCxn id="110607" idx="5"/>
              <a:endCxn id="110610" idx="1"/>
            </p:cNvCxnSpPr>
            <p:nvPr/>
          </p:nvCxnSpPr>
          <p:spPr bwMode="auto">
            <a:xfrm>
              <a:off x="4244882" y="3025682"/>
              <a:ext cx="730436" cy="6542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17" name="直线连接符 59"/>
            <p:cNvCxnSpPr>
              <a:cxnSpLocks noChangeShapeType="1"/>
              <a:stCxn id="110608" idx="6"/>
              <a:endCxn id="110610" idx="2"/>
            </p:cNvCxnSpPr>
            <p:nvPr/>
          </p:nvCxnSpPr>
          <p:spPr bwMode="auto">
            <a:xfrm>
              <a:off x="4267200" y="3733800"/>
              <a:ext cx="68580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18" name="直线连接符 62"/>
            <p:cNvCxnSpPr>
              <a:cxnSpLocks noChangeShapeType="1"/>
              <a:stCxn id="110608" idx="7"/>
              <a:endCxn id="110609" idx="3"/>
            </p:cNvCxnSpPr>
            <p:nvPr/>
          </p:nvCxnSpPr>
          <p:spPr bwMode="auto">
            <a:xfrm flipV="1">
              <a:off x="4244882" y="3025682"/>
              <a:ext cx="730436" cy="6542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19" name="直线连接符 65"/>
            <p:cNvCxnSpPr>
              <a:cxnSpLocks noChangeShapeType="1"/>
              <a:stCxn id="110613" idx="3"/>
              <a:endCxn id="110610" idx="7"/>
            </p:cNvCxnSpPr>
            <p:nvPr/>
          </p:nvCxnSpPr>
          <p:spPr bwMode="auto">
            <a:xfrm flipH="1">
              <a:off x="5083082" y="2492282"/>
              <a:ext cx="654236" cy="11876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0" name="直线连接符 69"/>
            <p:cNvCxnSpPr>
              <a:cxnSpLocks noChangeShapeType="1"/>
              <a:stCxn id="110611" idx="3"/>
              <a:endCxn id="110610" idx="7"/>
            </p:cNvCxnSpPr>
            <p:nvPr/>
          </p:nvCxnSpPr>
          <p:spPr bwMode="auto">
            <a:xfrm flipH="1">
              <a:off x="5083082" y="3025682"/>
              <a:ext cx="1340036" cy="6542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1" name="直线连接符 72"/>
            <p:cNvCxnSpPr>
              <a:cxnSpLocks noChangeShapeType="1"/>
              <a:stCxn id="110612" idx="2"/>
              <a:endCxn id="110610" idx="6"/>
            </p:cNvCxnSpPr>
            <p:nvPr/>
          </p:nvCxnSpPr>
          <p:spPr bwMode="auto">
            <a:xfrm flipH="1">
              <a:off x="5105400" y="3733800"/>
              <a:ext cx="129540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2" name="直线连接符 77"/>
            <p:cNvCxnSpPr>
              <a:cxnSpLocks noChangeShapeType="1"/>
              <a:stCxn id="110614" idx="2"/>
              <a:endCxn id="110610" idx="5"/>
            </p:cNvCxnSpPr>
            <p:nvPr/>
          </p:nvCxnSpPr>
          <p:spPr bwMode="auto">
            <a:xfrm flipH="1" flipV="1">
              <a:off x="5083082" y="3787682"/>
              <a:ext cx="631918" cy="47951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3" name="直线连接符 80"/>
            <p:cNvCxnSpPr>
              <a:cxnSpLocks noChangeShapeType="1"/>
              <a:endCxn id="110609" idx="7"/>
            </p:cNvCxnSpPr>
            <p:nvPr/>
          </p:nvCxnSpPr>
          <p:spPr bwMode="auto">
            <a:xfrm flipH="1">
              <a:off x="5083082" y="2492282"/>
              <a:ext cx="631918" cy="4256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4" name="直线连接符 85"/>
            <p:cNvCxnSpPr>
              <a:cxnSpLocks noChangeShapeType="1"/>
              <a:stCxn id="110609" idx="6"/>
              <a:endCxn id="110611" idx="2"/>
            </p:cNvCxnSpPr>
            <p:nvPr/>
          </p:nvCxnSpPr>
          <p:spPr bwMode="auto">
            <a:xfrm>
              <a:off x="5105400" y="2971800"/>
              <a:ext cx="129540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5" name="直线连接符 88"/>
            <p:cNvCxnSpPr>
              <a:cxnSpLocks noChangeShapeType="1"/>
              <a:stCxn id="110609" idx="5"/>
              <a:endCxn id="110612" idx="1"/>
            </p:cNvCxnSpPr>
            <p:nvPr/>
          </p:nvCxnSpPr>
          <p:spPr bwMode="auto">
            <a:xfrm>
              <a:off x="5083082" y="3025682"/>
              <a:ext cx="1340036" cy="6542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6" name="直线连接符 92"/>
            <p:cNvCxnSpPr>
              <a:cxnSpLocks noChangeShapeType="1"/>
              <a:stCxn id="110609" idx="5"/>
              <a:endCxn id="110614" idx="0"/>
            </p:cNvCxnSpPr>
            <p:nvPr/>
          </p:nvCxnSpPr>
          <p:spPr bwMode="auto">
            <a:xfrm>
              <a:off x="5083082" y="3025682"/>
              <a:ext cx="708118" cy="116531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7" name="直线连接符 98"/>
            <p:cNvCxnSpPr>
              <a:cxnSpLocks noChangeShapeType="1"/>
              <a:stCxn id="110613" idx="4"/>
              <a:endCxn id="110614" idx="0"/>
            </p:cNvCxnSpPr>
            <p:nvPr/>
          </p:nvCxnSpPr>
          <p:spPr bwMode="auto">
            <a:xfrm>
              <a:off x="5791200" y="2514600"/>
              <a:ext cx="0" cy="16764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8" name="直线连接符 101"/>
            <p:cNvCxnSpPr>
              <a:cxnSpLocks noChangeShapeType="1"/>
              <a:stCxn id="110613" idx="5"/>
              <a:endCxn id="110611" idx="1"/>
            </p:cNvCxnSpPr>
            <p:nvPr/>
          </p:nvCxnSpPr>
          <p:spPr bwMode="auto">
            <a:xfrm>
              <a:off x="5845082" y="2492282"/>
              <a:ext cx="578036" cy="4256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29" name="直线连接符 104"/>
            <p:cNvCxnSpPr>
              <a:cxnSpLocks noChangeShapeType="1"/>
              <a:stCxn id="110612" idx="0"/>
              <a:endCxn id="110611" idx="4"/>
            </p:cNvCxnSpPr>
            <p:nvPr/>
          </p:nvCxnSpPr>
          <p:spPr bwMode="auto">
            <a:xfrm flipV="1">
              <a:off x="6477000" y="3048000"/>
              <a:ext cx="0" cy="6096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30" name="直线连接符 107"/>
            <p:cNvCxnSpPr>
              <a:cxnSpLocks noChangeShapeType="1"/>
              <a:stCxn id="110614" idx="7"/>
              <a:endCxn id="110612" idx="3"/>
            </p:cNvCxnSpPr>
            <p:nvPr/>
          </p:nvCxnSpPr>
          <p:spPr bwMode="auto">
            <a:xfrm flipV="1">
              <a:off x="5845082" y="3787682"/>
              <a:ext cx="578036" cy="4256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31" name="直线连接符 110"/>
            <p:cNvCxnSpPr>
              <a:cxnSpLocks noChangeShapeType="1"/>
              <a:stCxn id="110609" idx="4"/>
              <a:endCxn id="110610" idx="0"/>
            </p:cNvCxnSpPr>
            <p:nvPr/>
          </p:nvCxnSpPr>
          <p:spPr bwMode="auto">
            <a:xfrm>
              <a:off x="5029200" y="3048000"/>
              <a:ext cx="0" cy="6096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32" name="直线连接符 113"/>
            <p:cNvCxnSpPr>
              <a:cxnSpLocks noChangeShapeType="1"/>
              <a:stCxn id="110613" idx="5"/>
              <a:endCxn id="110612" idx="1"/>
            </p:cNvCxnSpPr>
            <p:nvPr/>
          </p:nvCxnSpPr>
          <p:spPr bwMode="auto">
            <a:xfrm>
              <a:off x="5845082" y="2492282"/>
              <a:ext cx="578036" cy="1187636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33" name="直线连接符 118"/>
            <p:cNvCxnSpPr>
              <a:cxnSpLocks noChangeShapeType="1"/>
              <a:stCxn id="110614" idx="7"/>
              <a:endCxn id="110611" idx="4"/>
            </p:cNvCxnSpPr>
            <p:nvPr/>
          </p:nvCxnSpPr>
          <p:spPr bwMode="auto">
            <a:xfrm flipV="1">
              <a:off x="5845082" y="3048000"/>
              <a:ext cx="631918" cy="116531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0597" name="矩形 123"/>
          <p:cNvSpPr>
            <a:spLocks noChangeArrowheads="1"/>
          </p:cNvSpPr>
          <p:nvPr/>
        </p:nvSpPr>
        <p:spPr bwMode="auto">
          <a:xfrm>
            <a:off x="3925888" y="5562600"/>
            <a:ext cx="914400" cy="533400"/>
          </a:xfrm>
          <a:prstGeom prst="rect">
            <a:avLst/>
          </a:prstGeom>
          <a:solidFill>
            <a:schemeClr val="bg1"/>
          </a:solidFill>
          <a:ln w="22225" algn="ctr">
            <a:solidFill>
              <a:srgbClr val="FFFF00"/>
            </a:solidFill>
            <a:round/>
            <a:headEnd/>
            <a:tailEnd/>
          </a:ln>
        </p:spPr>
        <p:txBody>
          <a:bodyPr wrap="none"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0598" name="矩形 124"/>
          <p:cNvSpPr>
            <a:spLocks noChangeArrowheads="1"/>
          </p:cNvSpPr>
          <p:nvPr/>
        </p:nvSpPr>
        <p:spPr bwMode="auto">
          <a:xfrm>
            <a:off x="5257800" y="5562600"/>
            <a:ext cx="914400" cy="5334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round/>
            <a:headEnd/>
            <a:tailEnd/>
          </a:ln>
        </p:spPr>
        <p:txBody>
          <a:bodyPr wrap="none"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0599" name="矩形 125"/>
          <p:cNvSpPr>
            <a:spLocks noChangeArrowheads="1"/>
          </p:cNvSpPr>
          <p:nvPr/>
        </p:nvSpPr>
        <p:spPr bwMode="auto">
          <a:xfrm>
            <a:off x="6580188" y="5562600"/>
            <a:ext cx="914400" cy="5334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round/>
            <a:headEnd/>
            <a:tailEnd/>
          </a:ln>
        </p:spPr>
        <p:txBody>
          <a:bodyPr wrap="none"/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110600" name="直线箭头连接符 127"/>
          <p:cNvCxnSpPr>
            <a:cxnSpLocks noChangeShapeType="1"/>
            <a:stCxn id="110597" idx="3"/>
            <a:endCxn id="110598" idx="1"/>
          </p:cNvCxnSpPr>
          <p:nvPr/>
        </p:nvCxnSpPr>
        <p:spPr bwMode="auto">
          <a:xfrm>
            <a:off x="4840288" y="5829300"/>
            <a:ext cx="4175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601" name="直线箭头连接符 129"/>
          <p:cNvCxnSpPr>
            <a:cxnSpLocks noChangeShapeType="1"/>
          </p:cNvCxnSpPr>
          <p:nvPr/>
        </p:nvCxnSpPr>
        <p:spPr bwMode="auto">
          <a:xfrm>
            <a:off x="6172200" y="5829300"/>
            <a:ext cx="4175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文本框 1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33800" y="5502868"/>
            <a:ext cx="1219200" cy="584775"/>
          </a:xfrm>
          <a:prstGeom prst="rect">
            <a:avLst/>
          </a:prstGeom>
          <a:blipFill>
            <a:blip r:embed="rId5"/>
            <a:stretch>
              <a:fillRect b="-6383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noFill/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132" name="文本框 1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29213" y="5511225"/>
            <a:ext cx="1219200" cy="584775"/>
          </a:xfrm>
          <a:prstGeom prst="rect">
            <a:avLst/>
          </a:prstGeom>
          <a:blipFill>
            <a:blip r:embed="rId6"/>
            <a:stretch>
              <a:fillRect b="-4167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noFill/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133" name="文本框 1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7000" y="5502868"/>
            <a:ext cx="1219200" cy="584775"/>
          </a:xfrm>
          <a:prstGeom prst="rect">
            <a:avLst/>
          </a:prstGeom>
          <a:blipFill>
            <a:blip r:embed="rId7"/>
            <a:stretch>
              <a:fillRect b="-4255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noFill/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50800" y="1524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8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914400" y="788988"/>
            <a:ext cx="7086600" cy="436403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ea typeface="宋体" panose="02010600030101010101" pitchFamily="2" charset="-122"/>
              </a:rPr>
              <a:t>错误：</a:t>
            </a:r>
            <a:endParaRPr lang="en-US" altLang="zh-CN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ea typeface="宋体" panose="02010600030101010101" pitchFamily="2" charset="-122"/>
              </a:rPr>
              <a:t>不写度序列</a:t>
            </a:r>
            <a:endParaRPr lang="en-US" altLang="zh-CN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ea typeface="宋体" panose="02010600030101010101" pitchFamily="2" charset="-122"/>
              </a:rPr>
              <a:t>写错度序列</a:t>
            </a:r>
            <a:endParaRPr lang="en-US" altLang="zh-CN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kumimoji="1" lang="zh-CN" altLang="en-US" sz="2800" dirty="0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度序列外面没有写小括号</a:t>
            </a:r>
            <a:endParaRPr kumimoji="1" lang="en-US" altLang="zh-CN" sz="2800">
              <a:solidFill>
                <a:srgbClr val="ADB8FF">
                  <a:lumMod val="1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ea typeface="宋体" panose="02010600030101010101" pitchFamily="2" charset="-122"/>
              </a:rPr>
              <a:t>注意：</a:t>
            </a:r>
            <a:endParaRPr lang="en-US" altLang="zh-CN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 err="1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err="1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m,n</a:t>
            </a: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不是哈密顿图！引理 </a:t>
            </a:r>
            <a:r>
              <a:rPr lang="en-US" altLang="zh-CN" sz="2800" dirty="0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4.4.3 </a:t>
            </a:r>
            <a:r>
              <a:rPr lang="zh-CN" altLang="en-US" sz="2800" dirty="0">
                <a:solidFill>
                  <a:srgbClr val="ADB8FF">
                    <a:lumMod val="1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有严格证明！</a:t>
            </a:r>
            <a:endParaRPr lang="zh-CN" altLang="en-US" sz="2800" dirty="0">
              <a:solidFill>
                <a:srgbClr val="ADB8FF">
                  <a:lumMod val="10000"/>
                </a:srgb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3881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2EC1A13D-B1D8-484E-B3E3-9AB785BBF993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2400" y="879475"/>
            <a:ext cx="8929688" cy="4530725"/>
          </a:xfr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在有向图中一定有根吗？有根的有向图中一定存在有向支撑树吗？</a:t>
            </a:r>
            <a:endParaRPr lang="en-US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r>
              <a:rPr lang="zh-CN" altLang="zh-CN" dirty="0" smtClean="0">
                <a:effectLst/>
              </a:rPr>
              <a:t>不一定、一定 </a:t>
            </a:r>
            <a:endParaRPr lang="zh-CN" altLang="en-US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0800" y="1524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8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933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513" y="28575"/>
            <a:ext cx="8985250" cy="809625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9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914400"/>
            <a:ext cx="8929688" cy="4530725"/>
          </a:xfrm>
        </p:spPr>
        <p:txBody>
          <a:bodyPr/>
          <a:lstStyle/>
          <a:p>
            <a:pPr algn="just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用辗转相除法求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1046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2683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的最高公因数并表示为它们的倍数和。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（写过程）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DEAC6-96E0-436F-A374-63511000ADC3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5333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913" y="55563"/>
            <a:ext cx="8929687" cy="6345237"/>
          </a:xfrm>
        </p:spPr>
        <p:txBody>
          <a:bodyPr/>
          <a:lstStyle/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解：令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2683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1046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，用辗转相除法求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的最高公因数，并表示成其倍数和</a:t>
            </a:r>
            <a:r>
              <a:rPr lang="zh-CN" altLang="en-US" kern="1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effectLst/>
              </a:rPr>
              <a:t>a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b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的最高公因数为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1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，表为这两个数的倍数和为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1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＝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(-1)</a:t>
            </a:r>
            <a:r>
              <a:rPr lang="en-US" altLang="zh-CN" baseline="30000" dirty="0">
                <a:solidFill>
                  <a:srgbClr val="FFFFFF"/>
                </a:solidFill>
                <a:effectLst/>
              </a:rPr>
              <a:t>8-1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×423×2683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＋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(-1)</a:t>
            </a:r>
            <a:r>
              <a:rPr lang="en-US" altLang="zh-CN" baseline="30000" dirty="0">
                <a:solidFill>
                  <a:srgbClr val="FFFFFF"/>
                </a:solidFill>
                <a:effectLst/>
              </a:rPr>
              <a:t>8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×1085×1046</a:t>
            </a:r>
            <a:r>
              <a:rPr lang="zh-CN" altLang="zh-CN" dirty="0">
                <a:solidFill>
                  <a:srgbClr val="FFFFFF"/>
                </a:solidFill>
                <a:effectLst/>
              </a:rPr>
              <a:t>＝</a:t>
            </a:r>
            <a:r>
              <a:rPr lang="en-US" altLang="zh-CN" dirty="0">
                <a:solidFill>
                  <a:srgbClr val="FFC000"/>
                </a:solidFill>
                <a:effectLst/>
              </a:rPr>
              <a:t>(-423)×2683</a:t>
            </a:r>
            <a:r>
              <a:rPr lang="zh-CN" altLang="zh-CN" dirty="0">
                <a:solidFill>
                  <a:srgbClr val="FFC000"/>
                </a:solidFill>
                <a:effectLst/>
              </a:rPr>
              <a:t>＋</a:t>
            </a:r>
            <a:r>
              <a:rPr lang="en-US" altLang="zh-CN" dirty="0">
                <a:solidFill>
                  <a:srgbClr val="FFC000"/>
                </a:solidFill>
                <a:effectLst/>
              </a:rPr>
              <a:t>1085×1046</a:t>
            </a:r>
            <a:endParaRPr lang="zh-CN" altLang="zh-CN" dirty="0">
              <a:solidFill>
                <a:srgbClr val="FFC000"/>
              </a:solidFill>
              <a:effectLst/>
            </a:endParaRPr>
          </a:p>
          <a:p>
            <a:pPr marL="0" indent="0"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B2FE30-1974-4219-A0D4-41352E9C1056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57200" y="1185863"/>
          <a:ext cx="8075616" cy="358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8901"/>
                <a:gridCol w="482297"/>
                <a:gridCol w="826796"/>
                <a:gridCol w="826796"/>
                <a:gridCol w="826796"/>
                <a:gridCol w="654547"/>
                <a:gridCol w="654547"/>
                <a:gridCol w="654547"/>
                <a:gridCol w="826796"/>
                <a:gridCol w="999046"/>
                <a:gridCol w="654547"/>
              </a:tblGrid>
              <a:tr h="5002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k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0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sz="3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2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3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4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5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6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7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8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9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803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 err="1">
                          <a:effectLst/>
                        </a:rPr>
                        <a:t>r</a:t>
                      </a:r>
                      <a:r>
                        <a:rPr lang="en-US" sz="3000" kern="100" baseline="-25000" dirty="0" err="1">
                          <a:effectLst/>
                        </a:rPr>
                        <a:t>k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 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591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455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136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47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42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5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di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0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6707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 err="1">
                          <a:effectLst/>
                        </a:rPr>
                        <a:t>q</a:t>
                      </a:r>
                      <a:r>
                        <a:rPr lang="en-US" sz="3000" kern="100" baseline="-25000" dirty="0" err="1">
                          <a:effectLst/>
                        </a:rPr>
                        <a:t>k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 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3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2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di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2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2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803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S</a:t>
                      </a:r>
                      <a:r>
                        <a:rPr lang="en-US" sz="3000" kern="100" baseline="-25000">
                          <a:effectLst/>
                        </a:rPr>
                        <a:t>k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0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2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7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16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23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di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423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 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803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T</a:t>
                      </a:r>
                      <a:r>
                        <a:rPr lang="en-US" sz="3000" kern="100" baseline="-25000">
                          <a:effectLst/>
                        </a:rPr>
                        <a:t>k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1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3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5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18</a:t>
                      </a:r>
                      <a:endParaRPr lang="zh-CN" sz="3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41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59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marL="0" algn="di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</a:t>
                      </a:r>
                      <a:endParaRPr lang="zh-CN" sz="3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1085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 </a:t>
                      </a:r>
                      <a:endParaRPr lang="zh-CN" sz="3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0543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题存在的问题</a:t>
            </a:r>
            <a:endParaRPr lang="en-US" altLang="zh-C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n+1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，只需再求出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n+1</a:t>
            </a:r>
            <a:r>
              <a:rPr lang="zh-CN" altLang="en-US" dirty="0" smtClean="0"/>
              <a:t>。不能</a:t>
            </a:r>
            <a:r>
              <a:rPr lang="zh-CN" altLang="en-US" dirty="0"/>
              <a:t>再</a:t>
            </a:r>
            <a:r>
              <a:rPr lang="zh-CN" altLang="en-US" dirty="0" smtClean="0"/>
              <a:t>写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n+1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n+1  </a:t>
            </a:r>
            <a:r>
              <a:rPr lang="en-US" altLang="zh-CN" dirty="0" smtClean="0"/>
              <a:t>!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缺少实现表格</a:t>
            </a:r>
            <a:endParaRPr lang="en-US" altLang="zh-C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最后没有把最高公因数</a:t>
            </a:r>
            <a:r>
              <a:rPr lang="en-US" altLang="zh-CN" dirty="0" smtClean="0"/>
              <a:t>d</a:t>
            </a:r>
            <a:r>
              <a:rPr lang="zh-CN" altLang="en-US" dirty="0" smtClean="0"/>
              <a:t>表示成倍数和形式</a:t>
            </a: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10170-3323-48FB-A88D-B902BF6AB73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0627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8" y="838200"/>
            <a:ext cx="8929687" cy="4530725"/>
          </a:xfrm>
        </p:spPr>
        <p:txBody>
          <a:bodyPr/>
          <a:lstStyle/>
          <a:p>
            <a:pPr marL="0" indent="0">
              <a:lnSpc>
                <a:spcPct val="120000"/>
              </a:lnSpc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300" dirty="0">
                <a:solidFill>
                  <a:srgbClr val="FFFFFF"/>
                </a:solidFill>
              </a:rPr>
              <a:t>判断题：</a:t>
            </a:r>
            <a:endParaRPr lang="en-US" altLang="zh-CN" sz="3300" dirty="0">
              <a:solidFill>
                <a:srgbClr val="FFFFFF"/>
              </a:solidFill>
            </a:endParaRPr>
          </a:p>
          <a:p>
            <a:pPr marL="0" indent="0">
              <a:lnSpc>
                <a:spcPct val="120000"/>
              </a:lnSpc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</a:rPr>
              <a:t>2. 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1 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是互质的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.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（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   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）</a:t>
            </a:r>
            <a:r>
              <a:rPr lang="zh-CN" altLang="en-US" sz="3300" dirty="0">
                <a:solidFill>
                  <a:srgbClr val="FFFFFF"/>
                </a:solidFill>
                <a:effectLst/>
              </a:rPr>
              <a:t>对</a:t>
            </a:r>
            <a:endParaRPr lang="en-US" altLang="zh-CN" sz="3300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ct val="120000"/>
              </a:lnSpc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  <a:effectLst/>
              </a:rPr>
              <a:t>3. 0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100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的最高公因数是±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100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。（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   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）</a:t>
            </a:r>
            <a:r>
              <a:rPr lang="zh-CN" altLang="zh-CN" sz="3300" dirty="0" smtClean="0">
                <a:solidFill>
                  <a:srgbClr val="FFFFFF"/>
                </a:solidFill>
                <a:effectLst/>
              </a:rPr>
              <a:t>对</a:t>
            </a:r>
            <a:endParaRPr lang="en-US" altLang="zh-CN" sz="3300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ct val="120000"/>
              </a:lnSpc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300" dirty="0" smtClean="0">
                <a:solidFill>
                  <a:srgbClr val="FFFFFF"/>
                </a:solidFill>
                <a:effectLst/>
              </a:rPr>
              <a:t>注意：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 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100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的最高公因数</a:t>
            </a:r>
            <a:r>
              <a:rPr lang="zh-CN" altLang="zh-CN" sz="3300" dirty="0" smtClean="0">
                <a:solidFill>
                  <a:srgbClr val="FFFFFF"/>
                </a:solidFill>
                <a:effectLst/>
              </a:rPr>
              <a:t>是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100</a:t>
            </a:r>
            <a:r>
              <a:rPr lang="zh-CN" altLang="en-US" sz="3300" dirty="0" smtClean="0">
                <a:solidFill>
                  <a:srgbClr val="FFFFFF"/>
                </a:solidFill>
                <a:effectLst/>
              </a:rPr>
              <a:t>是对的：</a:t>
            </a:r>
            <a:endParaRPr lang="en-US" altLang="zh-CN" sz="3300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ct val="120000"/>
              </a:lnSpc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           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100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的最高</a:t>
            </a:r>
            <a:r>
              <a:rPr lang="zh-CN" altLang="zh-CN" sz="3300" dirty="0" smtClean="0">
                <a:solidFill>
                  <a:srgbClr val="FFFFFF"/>
                </a:solidFill>
                <a:effectLst/>
              </a:rPr>
              <a:t>公因数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是±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100</a:t>
            </a:r>
            <a:r>
              <a:rPr lang="zh-CN" altLang="en-US" sz="3300" dirty="0" smtClean="0">
                <a:solidFill>
                  <a:srgbClr val="FFFFFF"/>
                </a:solidFill>
                <a:effectLst/>
              </a:rPr>
              <a:t>是对的。</a:t>
            </a:r>
            <a:endParaRPr lang="en-US" altLang="zh-CN" sz="3300" dirty="0">
              <a:solidFill>
                <a:srgbClr val="FFFFFF"/>
              </a:solidFill>
              <a:effectLst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40E1-0518-4D27-BCB3-C04E2F1A97D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513" y="28575"/>
            <a:ext cx="8985250" cy="809625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FFC000"/>
                </a:solidFill>
              </a:rPr>
              <a:t>第</a:t>
            </a:r>
            <a:r>
              <a:rPr lang="en-US" altLang="zh-CN" sz="3600" dirty="0" smtClean="0">
                <a:solidFill>
                  <a:srgbClr val="FFC000"/>
                </a:solidFill>
              </a:rPr>
              <a:t>9</a:t>
            </a:r>
            <a:r>
              <a:rPr lang="zh-CN" altLang="en-US" sz="3600" dirty="0" smtClean="0">
                <a:solidFill>
                  <a:srgbClr val="FFC000"/>
                </a:solidFill>
              </a:rPr>
              <a:t>次作业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477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350" y="914400"/>
            <a:ext cx="8929688" cy="4953000"/>
          </a:xfrm>
        </p:spPr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en-US" altLang="zh-CN" sz="3300" dirty="0" smtClean="0"/>
              <a:t>1.</a:t>
            </a:r>
            <a:r>
              <a:rPr lang="zh-CN" altLang="zh-CN" sz="3300" dirty="0">
                <a:effectLst/>
              </a:rPr>
              <a:t>判定同余式</a:t>
            </a:r>
            <a:r>
              <a:rPr lang="en-US" altLang="zh-CN" sz="3300" dirty="0">
                <a:effectLst/>
              </a:rPr>
              <a:t>206</a:t>
            </a:r>
            <a:r>
              <a:rPr lang="en-US" altLang="zh-CN" sz="3300" i="1" dirty="0">
                <a:effectLst/>
              </a:rPr>
              <a:t>x</a:t>
            </a:r>
            <a:r>
              <a:rPr lang="en-US" altLang="zh-CN" sz="3300" dirty="0">
                <a:effectLst/>
              </a:rPr>
              <a:t>≡114(mod 422)</a:t>
            </a:r>
            <a:r>
              <a:rPr lang="zh-CN" altLang="zh-CN" sz="3300" dirty="0">
                <a:effectLst/>
              </a:rPr>
              <a:t>是否有解，如果存在请给出解</a:t>
            </a:r>
            <a:r>
              <a:rPr lang="zh-CN" altLang="zh-CN" sz="3300" dirty="0" smtClean="0">
                <a:effectLst/>
              </a:rPr>
              <a:t>。</a:t>
            </a:r>
            <a:endParaRPr lang="en-US" altLang="zh-CN" sz="3300" dirty="0" smtClean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3300" dirty="0"/>
              <a:t>解：</a:t>
            </a:r>
            <a:r>
              <a:rPr lang="zh-CN" altLang="zh-CN" sz="3300" dirty="0">
                <a:effectLst/>
              </a:rPr>
              <a:t>因为</a:t>
            </a:r>
            <a:r>
              <a:rPr lang="en-US" altLang="zh-CN" sz="3300" dirty="0">
                <a:effectLst/>
              </a:rPr>
              <a:t>(206, 422)=2</a:t>
            </a:r>
            <a:r>
              <a:rPr lang="zh-CN" altLang="zh-CN" sz="3300" dirty="0">
                <a:effectLst/>
              </a:rPr>
              <a:t>，且</a:t>
            </a:r>
            <a:r>
              <a:rPr lang="en-US" altLang="zh-CN" sz="3300" dirty="0">
                <a:effectLst/>
              </a:rPr>
              <a:t>2|114</a:t>
            </a:r>
            <a:r>
              <a:rPr lang="zh-CN" altLang="zh-CN" sz="3300" dirty="0">
                <a:effectLst/>
              </a:rPr>
              <a:t>，则该同余式有</a:t>
            </a:r>
            <a:r>
              <a:rPr lang="en-US" altLang="zh-CN" sz="3300" dirty="0">
                <a:effectLst/>
              </a:rPr>
              <a:t>2</a:t>
            </a:r>
            <a:r>
              <a:rPr lang="zh-CN" altLang="zh-CN" sz="3300" dirty="0">
                <a:effectLst/>
              </a:rPr>
              <a:t>个解。先求同余式</a:t>
            </a:r>
            <a:r>
              <a:rPr lang="en-US" altLang="zh-CN" sz="3300" dirty="0">
                <a:effectLst/>
              </a:rPr>
              <a:t>(206/2)</a:t>
            </a:r>
            <a:r>
              <a:rPr lang="en-US" altLang="zh-CN" sz="3300" i="1" dirty="0">
                <a:effectLst/>
              </a:rPr>
              <a:t>x</a:t>
            </a:r>
            <a:r>
              <a:rPr lang="en-US" altLang="zh-CN" sz="3300" dirty="0">
                <a:effectLst/>
              </a:rPr>
              <a:t>≡(114/2)(mod 422/2)</a:t>
            </a:r>
            <a:r>
              <a:rPr lang="zh-CN" altLang="zh-CN" sz="3300" dirty="0">
                <a:effectLst/>
              </a:rPr>
              <a:t>的解，即</a:t>
            </a:r>
            <a:r>
              <a:rPr lang="zh-CN" altLang="zh-CN" sz="3300" dirty="0" smtClean="0">
                <a:effectLst/>
              </a:rPr>
              <a:t>求。</a:t>
            </a:r>
            <a:endParaRPr lang="en-US" altLang="zh-CN" sz="3300" dirty="0" smtClean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>
                <a:effectLst/>
              </a:rPr>
              <a:t>&lt;</a:t>
            </a:r>
            <a:r>
              <a:rPr lang="zh-CN" altLang="en-US" sz="3300" dirty="0" smtClean="0">
                <a:effectLst/>
              </a:rPr>
              <a:t>方法一</a:t>
            </a:r>
            <a:r>
              <a:rPr lang="en-US" altLang="zh-CN" sz="3300" dirty="0" smtClean="0">
                <a:effectLst/>
              </a:rPr>
              <a:t>&gt;</a:t>
            </a:r>
            <a:r>
              <a:rPr lang="zh-CN" altLang="en-US" sz="3300" dirty="0" smtClean="0">
                <a:effectLst/>
              </a:rPr>
              <a:t>利用合同性质，求解</a:t>
            </a:r>
            <a:endParaRPr lang="en-US" altLang="zh-CN" sz="3300" dirty="0" smtClean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>
                <a:effectLst/>
              </a:rPr>
              <a:t>103</a:t>
            </a:r>
            <a:r>
              <a:rPr lang="en-US" altLang="zh-CN" sz="3300" i="1" dirty="0" smtClean="0">
                <a:effectLst/>
              </a:rPr>
              <a:t>x </a:t>
            </a:r>
            <a:r>
              <a:rPr lang="en-US" altLang="zh-CN" sz="3300" dirty="0">
                <a:effectLst/>
              </a:rPr>
              <a:t>≡ 57(mod 211)</a:t>
            </a:r>
            <a:endParaRPr lang="zh-CN" altLang="zh-CN" sz="3300" dirty="0">
              <a:effectLst/>
            </a:endParaRPr>
          </a:p>
          <a:p>
            <a:pPr>
              <a:lnSpc>
                <a:spcPct val="114000"/>
              </a:lnSpc>
              <a:defRPr/>
            </a:pPr>
            <a:endParaRPr lang="zh-CN" altLang="en-US" sz="3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F55794-4861-43DC-BC40-5DBEA5B2EC6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8750" y="762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solidFill>
                  <a:srgbClr val="FFC000"/>
                </a:solidFill>
              </a:rPr>
              <a:t>第</a:t>
            </a:r>
            <a:r>
              <a:rPr lang="en-US" altLang="zh-CN" sz="4000" dirty="0" smtClean="0">
                <a:solidFill>
                  <a:srgbClr val="FFC000"/>
                </a:solidFill>
              </a:rPr>
              <a:t>10</a:t>
            </a:r>
            <a:r>
              <a:rPr lang="zh-CN" altLang="en-US" sz="4000" dirty="0" smtClean="0">
                <a:solidFill>
                  <a:srgbClr val="FFC000"/>
                </a:solidFill>
              </a:rPr>
              <a:t>次作业</a:t>
            </a:r>
            <a:endParaRPr lang="zh-CN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8471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63" y="762000"/>
            <a:ext cx="8929687" cy="5938838"/>
          </a:xfrm>
        </p:spPr>
        <p:txBody>
          <a:bodyPr/>
          <a:lstStyle/>
          <a:p>
            <a:pPr>
              <a:defRPr/>
            </a:pPr>
            <a:r>
              <a:rPr lang="en-US" altLang="zh-CN" sz="3300" dirty="0">
                <a:solidFill>
                  <a:srgbClr val="FFFFFF"/>
                </a:solidFill>
                <a:effectLst/>
              </a:rPr>
              <a:t>103</a:t>
            </a:r>
            <a:r>
              <a:rPr lang="en-US" altLang="zh-CN" sz="3300" i="1" dirty="0">
                <a:solidFill>
                  <a:srgbClr val="FFFFFF"/>
                </a:solidFill>
                <a:effectLst/>
              </a:rPr>
              <a:t>x 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≡ 57(mod 211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  206x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≡114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(mod 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211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  211x</a:t>
            </a:r>
            <a:r>
              <a:rPr lang="en-US" altLang="zh-CN" sz="3300" dirty="0" smtClean="0">
                <a:solidFill>
                  <a:srgbClr val="FFFFFF"/>
                </a:solidFill>
                <a:effectLst/>
              </a:rPr>
              <a:t> ≡0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(mod 211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rgbClr val="FFFFFF"/>
                </a:solidFill>
                <a:effectLst/>
              </a:rPr>
              <a:t>根据性质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4</a:t>
            </a:r>
            <a:r>
              <a:rPr lang="zh-CN" altLang="en-US" dirty="0" smtClean="0">
                <a:solidFill>
                  <a:srgbClr val="FFFFFF"/>
                </a:solidFill>
                <a:effectLst/>
              </a:rPr>
              <a:t>，得</a:t>
            </a:r>
            <a:endParaRPr lang="en-US" altLang="zh-CN" dirty="0" smtClean="0">
              <a:solidFill>
                <a:srgbClr val="FFFFFF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FF"/>
                </a:solidFill>
                <a:effectLst/>
              </a:rPr>
              <a:t>        5x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≡-114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(mod 211)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        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5x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≡97(mod 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211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       5x ≡730(mod 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211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rgbClr val="FFFFFF"/>
                </a:solidFill>
                <a:effectLst/>
              </a:rPr>
              <a:t>因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5</a:t>
            </a:r>
            <a:r>
              <a:rPr lang="zh-CN" altLang="en-US" dirty="0" smtClean="0">
                <a:solidFill>
                  <a:srgbClr val="FFFFFF"/>
                </a:solidFill>
                <a:effectLst/>
              </a:rPr>
              <a:t>和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211</a:t>
            </a:r>
            <a:r>
              <a:rPr lang="zh-CN" altLang="en-US" dirty="0" smtClean="0">
                <a:solidFill>
                  <a:srgbClr val="FFFFFF"/>
                </a:solidFill>
                <a:effectLst/>
              </a:rPr>
              <a:t>互质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,</a:t>
            </a:r>
            <a:r>
              <a:rPr lang="zh-CN" altLang="en-US" dirty="0" smtClean="0">
                <a:solidFill>
                  <a:srgbClr val="FFFFFF"/>
                </a:solidFill>
                <a:effectLst/>
              </a:rPr>
              <a:t>根据性质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10,</a:t>
            </a:r>
            <a:r>
              <a:rPr lang="zh-CN" altLang="en-US" dirty="0" smtClean="0">
                <a:solidFill>
                  <a:srgbClr val="FFFFFF"/>
                </a:solidFill>
                <a:effectLst/>
              </a:rPr>
              <a:t>得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x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≡146 (</a:t>
            </a:r>
            <a:r>
              <a:rPr lang="en-US" altLang="zh-CN" dirty="0">
                <a:solidFill>
                  <a:srgbClr val="FFFFFF"/>
                </a:solidFill>
                <a:effectLst/>
              </a:rPr>
              <a:t>mod 211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rgbClr val="FFFFFF"/>
                </a:solidFill>
                <a:effectLst/>
              </a:rPr>
              <a:t>故原合同式的解分别为：</a:t>
            </a:r>
            <a:endParaRPr lang="en-US" altLang="zh-CN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146 (mod </a:t>
            </a:r>
            <a:r>
              <a:rPr lang="en-US" altLang="zh-CN" kern="1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422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146+422/2=357 (mod </a:t>
            </a:r>
            <a:r>
              <a:rPr lang="en-US" altLang="zh-CN" kern="1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422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rgbClr val="FFFFFF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rgbClr val="FFFFFF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rgbClr val="FFFFFF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</a:rPr>
              <a:t>  </a:t>
            </a:r>
            <a:endParaRPr lang="en-US" altLang="zh-CN" dirty="0">
              <a:solidFill>
                <a:srgbClr val="FFFFFF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BEBE6-51F1-4B13-98F6-BAC1896E318C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8750" y="762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solidFill>
                  <a:srgbClr val="FFC000"/>
                </a:solidFill>
              </a:rPr>
              <a:t>第</a:t>
            </a:r>
            <a:r>
              <a:rPr lang="en-US" altLang="zh-CN" sz="4000" dirty="0" smtClean="0">
                <a:solidFill>
                  <a:srgbClr val="FFC000"/>
                </a:solidFill>
              </a:rPr>
              <a:t>10</a:t>
            </a:r>
            <a:r>
              <a:rPr lang="zh-CN" altLang="en-US" sz="4000" dirty="0" smtClean="0">
                <a:solidFill>
                  <a:srgbClr val="FFC000"/>
                </a:solidFill>
              </a:rPr>
              <a:t>次作业</a:t>
            </a:r>
            <a:endParaRPr lang="zh-CN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844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313" y="914400"/>
            <a:ext cx="8929687" cy="5329238"/>
          </a:xfrm>
        </p:spPr>
        <p:txBody>
          <a:bodyPr/>
          <a:lstStyle/>
          <a:p>
            <a:pPr>
              <a:lnSpc>
                <a:spcPct val="114000"/>
              </a:lnSpc>
              <a:buClr>
                <a:srgbClr val="FFFFFF"/>
              </a:buClr>
              <a:defRPr/>
            </a:pPr>
            <a:r>
              <a:rPr lang="zh-CN" altLang="zh-CN" sz="3300" dirty="0">
                <a:solidFill>
                  <a:srgbClr val="FFFFFF"/>
                </a:solidFill>
                <a:effectLst/>
              </a:rPr>
              <a:t>判定同余式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206</a:t>
            </a:r>
            <a:r>
              <a:rPr lang="en-US" altLang="zh-CN" sz="3300" i="1" dirty="0">
                <a:solidFill>
                  <a:srgbClr val="FFFFFF"/>
                </a:solidFill>
                <a:effectLst/>
              </a:rPr>
              <a:t>x</a:t>
            </a:r>
            <a:r>
              <a:rPr lang="en-US" altLang="zh-CN" sz="3300" dirty="0">
                <a:solidFill>
                  <a:srgbClr val="FFFFFF"/>
                </a:solidFill>
                <a:effectLst/>
              </a:rPr>
              <a:t>≡114(mod 422)</a:t>
            </a:r>
            <a:r>
              <a:rPr lang="zh-CN" altLang="zh-CN" sz="3300" dirty="0">
                <a:solidFill>
                  <a:srgbClr val="FFFFFF"/>
                </a:solidFill>
                <a:effectLst/>
              </a:rPr>
              <a:t>是否有解，如果存在请给出解。</a:t>
            </a:r>
            <a:endParaRPr lang="en-US" altLang="zh-CN" sz="3300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3300" dirty="0" smtClean="0"/>
              <a:t>解：</a:t>
            </a:r>
            <a:r>
              <a:rPr lang="zh-CN" altLang="zh-CN" sz="3300" dirty="0">
                <a:effectLst/>
              </a:rPr>
              <a:t>因为</a:t>
            </a:r>
            <a:r>
              <a:rPr lang="en-US" altLang="zh-CN" sz="3300" dirty="0">
                <a:effectLst/>
              </a:rPr>
              <a:t>(206, 422)=2</a:t>
            </a:r>
            <a:r>
              <a:rPr lang="zh-CN" altLang="zh-CN" sz="3300" dirty="0">
                <a:effectLst/>
              </a:rPr>
              <a:t>，且</a:t>
            </a:r>
            <a:r>
              <a:rPr lang="en-US" altLang="zh-CN" sz="3300" dirty="0">
                <a:effectLst/>
              </a:rPr>
              <a:t>2|114</a:t>
            </a:r>
            <a:r>
              <a:rPr lang="zh-CN" altLang="zh-CN" sz="3300" dirty="0">
                <a:effectLst/>
              </a:rPr>
              <a:t>，则该同余式有</a:t>
            </a:r>
            <a:r>
              <a:rPr lang="en-US" altLang="zh-CN" sz="3300" dirty="0">
                <a:effectLst/>
              </a:rPr>
              <a:t>2</a:t>
            </a:r>
            <a:r>
              <a:rPr lang="zh-CN" altLang="zh-CN" sz="3300" dirty="0">
                <a:effectLst/>
              </a:rPr>
              <a:t>个解。先求</a:t>
            </a:r>
            <a:r>
              <a:rPr lang="zh-CN" altLang="zh-CN" sz="3300" dirty="0" smtClean="0">
                <a:effectLst/>
              </a:rPr>
              <a:t>同余式</a:t>
            </a:r>
            <a:r>
              <a:rPr lang="en-US" altLang="zh-CN" sz="3300" dirty="0">
                <a:effectLst/>
              </a:rPr>
              <a:t>(206/2)</a:t>
            </a:r>
            <a:r>
              <a:rPr lang="en-US" altLang="zh-CN" sz="3300" i="1" dirty="0">
                <a:effectLst/>
              </a:rPr>
              <a:t>x</a:t>
            </a:r>
            <a:r>
              <a:rPr lang="en-US" altLang="zh-CN" sz="3300" dirty="0">
                <a:effectLst/>
              </a:rPr>
              <a:t>≡(114/2)(mod 422/2)</a:t>
            </a:r>
            <a:r>
              <a:rPr lang="zh-CN" altLang="zh-CN" sz="3300" dirty="0">
                <a:effectLst/>
              </a:rPr>
              <a:t>的解，即求</a:t>
            </a:r>
            <a:r>
              <a:rPr lang="en-US" altLang="zh-CN" sz="3300" dirty="0">
                <a:effectLst/>
              </a:rPr>
              <a:t>103</a:t>
            </a:r>
            <a:r>
              <a:rPr lang="en-US" altLang="zh-CN" sz="3300" i="1" dirty="0">
                <a:effectLst/>
              </a:rPr>
              <a:t>x </a:t>
            </a:r>
            <a:r>
              <a:rPr lang="en-US" altLang="zh-CN" sz="3300" dirty="0">
                <a:effectLst/>
              </a:rPr>
              <a:t>≡ 57(mod 211</a:t>
            </a:r>
            <a:r>
              <a:rPr lang="en-US" altLang="zh-CN" sz="3300" dirty="0" smtClean="0">
                <a:effectLst/>
              </a:rPr>
              <a:t>)</a:t>
            </a:r>
            <a:r>
              <a:rPr lang="zh-CN" altLang="zh-CN" sz="3300" dirty="0" smtClean="0">
                <a:effectLst/>
              </a:rPr>
              <a:t>。</a:t>
            </a:r>
            <a:endParaRPr lang="en-US" altLang="zh-CN" sz="3300" dirty="0" smtClean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effectLst/>
              </a:rPr>
              <a:t>&lt;</a:t>
            </a:r>
            <a:r>
              <a:rPr lang="zh-CN" altLang="en-US" sz="3300" dirty="0" smtClean="0">
                <a:effectLst/>
              </a:rPr>
              <a:t>方法二</a:t>
            </a:r>
            <a:r>
              <a:rPr lang="en-US" altLang="zh-CN" sz="3300" dirty="0" smtClean="0">
                <a:effectLst/>
              </a:rPr>
              <a:t>&gt;</a:t>
            </a: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3300" dirty="0" smtClean="0">
                <a:effectLst/>
              </a:rPr>
              <a:t>由于</a:t>
            </a:r>
            <a:r>
              <a:rPr lang="en-US" altLang="zh-CN" sz="3300" dirty="0">
                <a:effectLst/>
              </a:rPr>
              <a:t>103</a:t>
            </a:r>
            <a:r>
              <a:rPr lang="zh-CN" altLang="zh-CN" sz="3300" dirty="0">
                <a:effectLst/>
              </a:rPr>
              <a:t>与</a:t>
            </a:r>
            <a:r>
              <a:rPr lang="en-US" altLang="zh-CN" sz="3300" dirty="0">
                <a:effectLst/>
              </a:rPr>
              <a:t>211</a:t>
            </a:r>
            <a:r>
              <a:rPr lang="zh-CN" altLang="zh-CN" sz="3300" dirty="0">
                <a:effectLst/>
              </a:rPr>
              <a:t>互质</a:t>
            </a:r>
            <a:r>
              <a:rPr lang="zh-CN" altLang="zh-CN" sz="3300" dirty="0" smtClean="0">
                <a:effectLst/>
              </a:rPr>
              <a:t>，先</a:t>
            </a:r>
            <a:r>
              <a:rPr lang="zh-CN" altLang="zh-CN" sz="3300" dirty="0">
                <a:effectLst/>
              </a:rPr>
              <a:t>将</a:t>
            </a:r>
            <a:r>
              <a:rPr lang="en-US" altLang="zh-CN" sz="3300" dirty="0">
                <a:effectLst/>
              </a:rPr>
              <a:t>103</a:t>
            </a:r>
            <a:r>
              <a:rPr lang="zh-CN" altLang="zh-CN" sz="3300" dirty="0">
                <a:effectLst/>
              </a:rPr>
              <a:t>与</a:t>
            </a:r>
            <a:r>
              <a:rPr lang="en-US" altLang="zh-CN" sz="3300" dirty="0">
                <a:effectLst/>
              </a:rPr>
              <a:t>211</a:t>
            </a:r>
            <a:r>
              <a:rPr lang="zh-CN" altLang="zh-CN" sz="3300" dirty="0">
                <a:effectLst/>
              </a:rPr>
              <a:t>的最大公因数</a:t>
            </a:r>
            <a:r>
              <a:rPr lang="en-US" altLang="zh-CN" sz="3300" dirty="0">
                <a:effectLst/>
              </a:rPr>
              <a:t>1</a:t>
            </a:r>
            <a:r>
              <a:rPr lang="zh-CN" altLang="zh-CN" sz="3300" dirty="0">
                <a:effectLst/>
              </a:rPr>
              <a:t>表示为它们的倍数和的形式。使用辗转相除方法逐次得商及余数并计算</a:t>
            </a:r>
            <a:r>
              <a:rPr lang="en-US" altLang="zh-CN" sz="3300" dirty="0" err="1" smtClean="0">
                <a:effectLst/>
              </a:rPr>
              <a:t>S</a:t>
            </a:r>
            <a:r>
              <a:rPr lang="en-US" altLang="zh-CN" sz="3300" baseline="-25000" dirty="0" err="1" smtClean="0">
                <a:effectLst/>
              </a:rPr>
              <a:t>k</a:t>
            </a:r>
            <a:r>
              <a:rPr lang="en-US" altLang="zh-CN" sz="3300" dirty="0" err="1" smtClean="0">
                <a:effectLst/>
              </a:rPr>
              <a:t>,T</a:t>
            </a:r>
            <a:r>
              <a:rPr lang="en-US" altLang="zh-CN" sz="3300" baseline="-25000" dirty="0" err="1" smtClean="0">
                <a:effectLst/>
              </a:rPr>
              <a:t>k</a:t>
            </a:r>
            <a:r>
              <a:rPr lang="zh-CN" altLang="zh-CN" sz="3300" dirty="0">
                <a:effectLst/>
              </a:rPr>
              <a:t>如下表所</a:t>
            </a:r>
            <a:r>
              <a:rPr lang="zh-CN" altLang="zh-CN" sz="3300" dirty="0" smtClean="0">
                <a:effectLst/>
              </a:rPr>
              <a:t>示</a:t>
            </a:r>
            <a:endParaRPr lang="en-US" altLang="zh-CN" sz="3300" dirty="0" smtClean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endParaRPr lang="zh-CN" altLang="zh-CN" sz="3300" dirty="0">
              <a:effectLst/>
            </a:endParaRPr>
          </a:p>
          <a:p>
            <a:pPr marL="0" indent="0">
              <a:lnSpc>
                <a:spcPct val="114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>
                <a:effectLst/>
              </a:rPr>
              <a:t> </a:t>
            </a:r>
            <a:endParaRPr lang="zh-CN" altLang="zh-CN" sz="3300" dirty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650E77-9B96-4BDD-AA1A-8DC88EF15AC0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8750" y="76200"/>
            <a:ext cx="8985250" cy="636588"/>
          </a:xfrm>
        </p:spPr>
        <p:txBody>
          <a:bodyPr/>
          <a:lstStyle/>
          <a:p>
            <a:pPr>
              <a:defRPr/>
            </a:pPr>
            <a:r>
              <a:rPr lang="zh-CN" altLang="en-US" sz="4000" dirty="0" smtClean="0">
                <a:solidFill>
                  <a:srgbClr val="FFC000"/>
                </a:solidFill>
              </a:rPr>
              <a:t>第</a:t>
            </a:r>
            <a:r>
              <a:rPr lang="en-US" altLang="zh-CN" sz="4000" dirty="0" smtClean="0">
                <a:solidFill>
                  <a:srgbClr val="FFC000"/>
                </a:solidFill>
              </a:rPr>
              <a:t>10</a:t>
            </a:r>
            <a:r>
              <a:rPr lang="zh-CN" altLang="en-US" sz="4000" dirty="0" smtClean="0">
                <a:solidFill>
                  <a:srgbClr val="FFC000"/>
                </a:solidFill>
              </a:rPr>
              <a:t>次作业</a:t>
            </a:r>
            <a:endParaRPr lang="zh-CN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693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63" y="152400"/>
            <a:ext cx="8929687" cy="6548438"/>
          </a:xfrm>
        </p:spPr>
        <p:txBody>
          <a:bodyPr/>
          <a:lstStyle/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因此，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1=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baseline="30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×41×211+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baseline="30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×84×103</a:t>
            </a:r>
            <a:r>
              <a:rPr lang="zh-CN" altLang="en-US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400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由此知，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S=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baseline="30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×84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，所以</a:t>
            </a:r>
            <a:r>
              <a:rPr lang="en-US" altLang="zh-CN" i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i="1" kern="1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sb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=84×57=4788=211×22+146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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146(mod 211)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400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故原同余式的解分别为：</a:t>
            </a: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i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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146 (mod 422)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i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</a:t>
            </a:r>
            <a:r>
              <a:rPr lang="en-US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146+422/2=357 (mod 422)</a:t>
            </a:r>
            <a:r>
              <a:rPr lang="zh-CN" altLang="zh-CN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400" kern="100" dirty="0" smtClean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F777B-AC09-47C4-B0D8-A47B2E3049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FFFFF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95452"/>
              </p:ext>
            </p:extLst>
          </p:nvPr>
        </p:nvGraphicFramePr>
        <p:xfrm>
          <a:off x="1344705" y="614724"/>
          <a:ext cx="6523744" cy="2520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211"/>
                <a:gridCol w="860755"/>
                <a:gridCol w="977943"/>
                <a:gridCol w="991147"/>
                <a:gridCol w="873959"/>
                <a:gridCol w="980418"/>
                <a:gridCol w="957311"/>
              </a:tblGrid>
              <a:tr h="5149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k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0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49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r</a:t>
                      </a:r>
                      <a:r>
                        <a:rPr lang="en-US" sz="2800" kern="100" baseline="-25000">
                          <a:effectLst/>
                        </a:rPr>
                        <a:t>k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5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0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4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q</a:t>
                      </a:r>
                      <a:r>
                        <a:rPr lang="en-US" sz="2800" kern="100" baseline="-25000">
                          <a:effectLst/>
                        </a:rPr>
                        <a:t>k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20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7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S</a:t>
                      </a:r>
                      <a:r>
                        <a:rPr lang="en-US" sz="2800" kern="100" baseline="-25000">
                          <a:effectLst/>
                        </a:rPr>
                        <a:t>k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0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20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21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41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79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T</a:t>
                      </a:r>
                      <a:r>
                        <a:rPr lang="en-US" sz="2800" kern="100" baseline="-25000">
                          <a:effectLst/>
                        </a:rPr>
                        <a:t>k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43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84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0974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79A893C-E972-4F10-B189-5D373D7F8601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rgbClr val="FFC000"/>
                </a:solidFill>
              </a:rPr>
              <a:t>第六次作业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7468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63" y="432708"/>
            <a:ext cx="8929687" cy="5698218"/>
          </a:xfrm>
        </p:spPr>
        <p:txBody>
          <a:bodyPr/>
          <a:lstStyle/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最后的解一定是</a:t>
            </a:r>
            <a:r>
              <a:rPr lang="en-US" altLang="zh-CN" dirty="0" smtClean="0"/>
              <a:t>(mod422),</a:t>
            </a:r>
            <a:r>
              <a:rPr lang="zh-CN" altLang="en-US" dirty="0" smtClean="0"/>
              <a:t>不是</a:t>
            </a:r>
            <a:r>
              <a:rPr lang="en-US" altLang="zh-CN" dirty="0">
                <a:solidFill>
                  <a:srgbClr val="FFFFFF"/>
                </a:solidFill>
              </a:rPr>
              <a:t>(</a:t>
            </a:r>
            <a:r>
              <a:rPr lang="en-US" altLang="zh-CN" dirty="0" smtClean="0">
                <a:solidFill>
                  <a:srgbClr val="FFFFFF"/>
                </a:solidFill>
              </a:rPr>
              <a:t>mod211)</a:t>
            </a:r>
            <a:r>
              <a:rPr lang="zh-CN" altLang="en-US" dirty="0" smtClean="0">
                <a:solidFill>
                  <a:srgbClr val="FFFFFF"/>
                </a:solidFill>
              </a:rPr>
              <a:t>。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FFFF"/>
                </a:solidFill>
              </a:rPr>
              <a:t>2.</a:t>
            </a:r>
            <a:r>
              <a:rPr lang="zh-CN" altLang="en-US" dirty="0" smtClean="0">
                <a:solidFill>
                  <a:srgbClr val="FFFFFF"/>
                </a:solidFill>
              </a:rPr>
              <a:t>要写全</a:t>
            </a:r>
            <a:r>
              <a:rPr lang="en-US" altLang="zh-CN" dirty="0" smtClean="0">
                <a:solidFill>
                  <a:srgbClr val="FFFFFF"/>
                </a:solidFill>
              </a:rPr>
              <a:t>d</a:t>
            </a:r>
            <a:r>
              <a:rPr lang="zh-CN" altLang="en-US" dirty="0" smtClean="0">
                <a:solidFill>
                  <a:srgbClr val="FFFFFF"/>
                </a:solidFill>
              </a:rPr>
              <a:t>个解。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FFFF"/>
                </a:solidFill>
              </a:rPr>
              <a:t>3.</a:t>
            </a:r>
            <a:r>
              <a:rPr lang="zh-CN" altLang="en-US" dirty="0" smtClean="0">
                <a:solidFill>
                  <a:srgbClr val="FFFFFF"/>
                </a:solidFill>
              </a:rPr>
              <a:t>部分同学没有掌握解合同式方法，一定要会。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D30A6C-07B1-446E-BEAC-4B83278637DA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943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404813"/>
            <a:ext cx="8610600" cy="5767387"/>
          </a:xfrm>
        </p:spPr>
        <p:txBody>
          <a:bodyPr/>
          <a:lstStyle/>
          <a:p>
            <a:pPr marL="514350" indent="-514350" eaLnBrk="1" hangingPunct="1">
              <a:buClr>
                <a:srgbClr val="FFCC00"/>
              </a:buClr>
              <a:buFont typeface="Wingdings" panose="05000000000000000000" pitchFamily="2" charset="2"/>
              <a:buNone/>
              <a:tabLst>
                <a:tab pos="860425" algn="l"/>
              </a:tabLst>
              <a:defRPr/>
            </a:pPr>
            <a:r>
              <a:rPr lang="zh-CN" altLang="en-US" sz="3000" dirty="0" smtClean="0"/>
              <a:t>怎么将公式</a:t>
            </a:r>
            <a:r>
              <a:rPr lang="en-US" altLang="zh-CN" sz="3000" dirty="0" smtClean="0"/>
              <a:t>G</a:t>
            </a:r>
            <a:r>
              <a:rPr lang="zh-CN" altLang="en-US" sz="3000" dirty="0" smtClean="0"/>
              <a:t>化成与其等价的前束范式？</a:t>
            </a:r>
            <a:endParaRPr lang="en-US" altLang="zh-CN" sz="3000" dirty="0" smtClean="0"/>
          </a:p>
          <a:p>
            <a:pPr marL="514350" indent="-514350" eaLnBrk="1" hangingPunct="1">
              <a:buClr>
                <a:srgbClr val="FFCC00"/>
              </a:buClr>
              <a:buFont typeface="Wingdings" panose="05000000000000000000" pitchFamily="2" charset="2"/>
              <a:buAutoNum type="arabicPeriod"/>
              <a:tabLst>
                <a:tab pos="860425" algn="l"/>
              </a:tabLst>
              <a:defRPr/>
            </a:pPr>
            <a:r>
              <a:rPr lang="zh-CN" altLang="en-US" sz="3000" dirty="0" smtClean="0"/>
              <a:t>使用基本等价式</a:t>
            </a:r>
            <a:br>
              <a:rPr lang="zh-CN" altLang="en-US" sz="3000" dirty="0" smtClean="0"/>
            </a:br>
            <a:r>
              <a:rPr lang="zh-CN" altLang="en-US" sz="3000" dirty="0" smtClean="0"/>
              <a:t>	</a:t>
            </a:r>
            <a:r>
              <a:rPr lang="en-US" altLang="zh-CN" sz="3000" dirty="0" smtClean="0"/>
              <a:t>(K</a:t>
            </a:r>
            <a:r>
              <a:rPr lang="en-US" altLang="zh-CN" sz="3000" dirty="0" smtClean="0">
                <a:solidFill>
                  <a:srgbClr val="FFC000"/>
                </a:solidFill>
                <a:sym typeface="Symbol" pitchFamily="18" charset="2"/>
              </a:rPr>
              <a:t></a:t>
            </a:r>
            <a:r>
              <a:rPr lang="en-US" altLang="zh-CN" sz="3000" dirty="0" smtClean="0"/>
              <a:t>H)=(K</a:t>
            </a:r>
            <a:r>
              <a:rPr lang="en-US" altLang="zh-CN" sz="3000" dirty="0" smtClean="0">
                <a:sym typeface="Symbol" pitchFamily="18" charset="2"/>
              </a:rPr>
              <a:t></a:t>
            </a:r>
            <a:r>
              <a:rPr lang="en-US" altLang="zh-CN" sz="3000" dirty="0" smtClean="0"/>
              <a:t>H)</a:t>
            </a:r>
            <a:r>
              <a:rPr lang="en-US" altLang="zh-CN" sz="3000" dirty="0" smtClean="0">
                <a:sym typeface="Symbol" pitchFamily="18" charset="2"/>
              </a:rPr>
              <a:t></a:t>
            </a:r>
            <a:r>
              <a:rPr lang="en-US" altLang="zh-CN" sz="3000" dirty="0" smtClean="0"/>
              <a:t>(H</a:t>
            </a:r>
            <a:r>
              <a:rPr lang="en-US" altLang="zh-CN" sz="3000" dirty="0" smtClean="0">
                <a:sym typeface="Symbol" pitchFamily="18" charset="2"/>
              </a:rPr>
              <a:t></a:t>
            </a:r>
            <a:r>
              <a:rPr lang="en-US" altLang="zh-CN" sz="3000" dirty="0" smtClean="0"/>
              <a:t>K)</a:t>
            </a:r>
            <a:br>
              <a:rPr lang="en-US" altLang="zh-CN" sz="3000" dirty="0" smtClean="0"/>
            </a:br>
            <a:r>
              <a:rPr lang="en-US" altLang="zh-CN" sz="3000" dirty="0" smtClean="0"/>
              <a:t>	(K</a:t>
            </a:r>
            <a:r>
              <a:rPr lang="en-US" altLang="zh-CN" sz="3000" dirty="0" smtClean="0">
                <a:solidFill>
                  <a:srgbClr val="FFC000"/>
                </a:solidFill>
                <a:sym typeface="Symbol" pitchFamily="18" charset="2"/>
              </a:rPr>
              <a:t></a:t>
            </a:r>
            <a:r>
              <a:rPr lang="en-US" altLang="zh-CN" sz="3000" dirty="0" smtClean="0"/>
              <a:t>H)=</a:t>
            </a:r>
            <a:r>
              <a:rPr lang="en-US" altLang="zh-CN" sz="3000" dirty="0" smtClean="0">
                <a:sym typeface="Symbol" pitchFamily="18" charset="2"/>
              </a:rPr>
              <a:t></a:t>
            </a:r>
            <a:r>
              <a:rPr lang="en-US" altLang="zh-CN" sz="3000" dirty="0" smtClean="0"/>
              <a:t>K</a:t>
            </a:r>
            <a:r>
              <a:rPr lang="en-US" altLang="zh-CN" sz="3000" dirty="0" smtClean="0">
                <a:sym typeface="Symbol" pitchFamily="18" charset="2"/>
              </a:rPr>
              <a:t></a:t>
            </a:r>
            <a:r>
              <a:rPr lang="en-US" altLang="zh-CN" sz="3000" dirty="0" smtClean="0"/>
              <a:t>H</a:t>
            </a:r>
            <a:br>
              <a:rPr lang="en-US" altLang="zh-CN" sz="3000" dirty="0" smtClean="0"/>
            </a:br>
            <a:r>
              <a:rPr lang="zh-CN" altLang="en-US" sz="3000" dirty="0" smtClean="0"/>
              <a:t>可将公式</a:t>
            </a:r>
            <a:r>
              <a:rPr lang="en-US" altLang="zh-CN" sz="3000" dirty="0" smtClean="0"/>
              <a:t>G</a:t>
            </a:r>
            <a:r>
              <a:rPr lang="zh-CN" altLang="en-US" sz="3000" dirty="0" smtClean="0"/>
              <a:t>中的</a:t>
            </a:r>
            <a:r>
              <a:rPr lang="zh-CN" altLang="en-US" sz="3000" dirty="0" smtClean="0">
                <a:sym typeface="Symbol" pitchFamily="18" charset="2"/>
              </a:rPr>
              <a:t></a:t>
            </a:r>
            <a:r>
              <a:rPr lang="zh-CN" altLang="en-US" sz="3000" dirty="0" smtClean="0"/>
              <a:t>和</a:t>
            </a:r>
            <a:r>
              <a:rPr lang="zh-CN" altLang="en-US" sz="3000" dirty="0" smtClean="0">
                <a:sym typeface="Symbol" pitchFamily="18" charset="2"/>
              </a:rPr>
              <a:t></a:t>
            </a:r>
            <a:r>
              <a:rPr lang="zh-CN" altLang="en-US" sz="3000" dirty="0" smtClean="0"/>
              <a:t>删除。</a:t>
            </a:r>
          </a:p>
          <a:p>
            <a:pPr marL="514350" indent="-514350" eaLnBrk="1" hangingPunct="1">
              <a:buClr>
                <a:srgbClr val="FFCC00"/>
              </a:buClr>
              <a:buFont typeface="Wingdings" panose="05000000000000000000" pitchFamily="2" charset="2"/>
              <a:buNone/>
              <a:tabLst>
                <a:tab pos="860425" algn="l"/>
              </a:tabLst>
              <a:defRPr/>
            </a:pPr>
            <a:r>
              <a:rPr lang="en-US" altLang="zh-CN" sz="3000" dirty="0" smtClean="0">
                <a:solidFill>
                  <a:srgbClr val="FFCC00"/>
                </a:solidFill>
              </a:rPr>
              <a:t>2.</a:t>
            </a:r>
            <a:r>
              <a:rPr lang="en-US" altLang="zh-CN" sz="3000" dirty="0" smtClean="0"/>
              <a:t> </a:t>
            </a:r>
            <a:r>
              <a:rPr lang="zh-CN" altLang="en-US" sz="3000" dirty="0" smtClean="0"/>
              <a:t>使用</a:t>
            </a:r>
            <a:r>
              <a:rPr lang="zh-CN" altLang="en-US" sz="3000" dirty="0" smtClean="0">
                <a:sym typeface="Symbol" pitchFamily="18" charset="2"/>
              </a:rPr>
              <a:t>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itchFamily="18" charset="2"/>
              </a:rPr>
              <a:t></a:t>
            </a:r>
            <a:r>
              <a:rPr lang="en-US" altLang="zh-CN" sz="3000" dirty="0" smtClean="0"/>
              <a:t>H)=H</a:t>
            </a:r>
            <a:r>
              <a:rPr lang="zh-CN" altLang="en-US" sz="3000" dirty="0" smtClean="0"/>
              <a:t>，摩根律，引理</a:t>
            </a:r>
            <a:r>
              <a:rPr lang="en-US" altLang="zh-CN" sz="3000" dirty="0" smtClean="0"/>
              <a:t>3.2.1</a:t>
            </a:r>
            <a:r>
              <a:rPr lang="zh-CN" altLang="en-US" sz="3000" dirty="0" smtClean="0"/>
              <a:t>的公式</a:t>
            </a:r>
            <a:r>
              <a:rPr lang="en-US" altLang="zh-CN" sz="3000" dirty="0" smtClean="0"/>
              <a:t>(3)</a:t>
            </a:r>
            <a:r>
              <a:rPr lang="zh-CN" altLang="en-US" sz="3000" dirty="0" smtClean="0"/>
              <a:t>和</a:t>
            </a:r>
            <a:r>
              <a:rPr lang="en-US" altLang="zh-CN" sz="3000" dirty="0" smtClean="0"/>
              <a:t>(4)</a:t>
            </a:r>
            <a:r>
              <a:rPr lang="zh-CN" altLang="en-US" sz="3000" dirty="0" smtClean="0"/>
              <a:t>，可将公式中所有否定号</a:t>
            </a:r>
            <a:r>
              <a:rPr lang="zh-CN" altLang="en-US" sz="3000" dirty="0" smtClean="0">
                <a:sym typeface="Symbol" pitchFamily="18" charset="2"/>
              </a:rPr>
              <a:t></a:t>
            </a:r>
            <a:r>
              <a:rPr lang="zh-CN" altLang="en-US" sz="3000" dirty="0" smtClean="0"/>
              <a:t>放在原子之前。</a:t>
            </a:r>
          </a:p>
          <a:p>
            <a:pPr marL="0" indent="0" eaLnBrk="1" hangingPunct="1">
              <a:buClr>
                <a:srgbClr val="FFCC00"/>
              </a:buClr>
              <a:buFont typeface="Wingdings" panose="05000000000000000000" pitchFamily="2" charset="2"/>
              <a:buNone/>
              <a:tabLst>
                <a:tab pos="860425" algn="l"/>
              </a:tabLst>
              <a:defRPr/>
            </a:pPr>
            <a:r>
              <a:rPr lang="en-US" altLang="zh-CN" sz="3000" dirty="0" smtClean="0">
                <a:solidFill>
                  <a:srgbClr val="FFCC00"/>
                </a:solidFill>
              </a:rPr>
              <a:t>3.</a:t>
            </a:r>
            <a:r>
              <a:rPr lang="en-US" altLang="zh-CN" sz="3000" dirty="0" smtClean="0"/>
              <a:t> </a:t>
            </a:r>
            <a:r>
              <a:rPr lang="zh-CN" altLang="en-US" sz="3000" dirty="0" smtClean="0"/>
              <a:t>如果</a:t>
            </a:r>
            <a:r>
              <a:rPr lang="zh-CN" altLang="en-US" sz="3000" dirty="0" smtClean="0">
                <a:solidFill>
                  <a:srgbClr val="FFC000"/>
                </a:solidFill>
              </a:rPr>
              <a:t>必要</a:t>
            </a:r>
            <a:r>
              <a:rPr lang="zh-CN" altLang="en-US" sz="3000" dirty="0" smtClean="0"/>
              <a:t>的话，则将约束变量改名。</a:t>
            </a:r>
          </a:p>
          <a:p>
            <a:pPr marL="0" indent="0" eaLnBrk="1" hangingPunct="1">
              <a:buClr>
                <a:srgbClr val="FFCC00"/>
              </a:buClr>
              <a:buFont typeface="Wingdings" panose="05000000000000000000" pitchFamily="2" charset="2"/>
              <a:buNone/>
              <a:tabLst>
                <a:tab pos="860425" algn="l"/>
              </a:tabLst>
              <a:defRPr/>
            </a:pPr>
            <a:r>
              <a:rPr lang="en-US" altLang="zh-CN" sz="3000" dirty="0" smtClean="0">
                <a:solidFill>
                  <a:srgbClr val="FFCC00"/>
                </a:solidFill>
              </a:rPr>
              <a:t>4.</a:t>
            </a:r>
            <a:r>
              <a:rPr lang="en-US" altLang="zh-CN" sz="3000" dirty="0" smtClean="0"/>
              <a:t> </a:t>
            </a:r>
            <a:r>
              <a:rPr lang="zh-CN" altLang="en-US" sz="3000" dirty="0" smtClean="0"/>
              <a:t>使用引理</a:t>
            </a:r>
            <a:r>
              <a:rPr lang="en-US" altLang="zh-CN" sz="3000" dirty="0" smtClean="0"/>
              <a:t>3.2.1</a:t>
            </a:r>
            <a:r>
              <a:rPr lang="zh-CN" altLang="en-US" sz="3000" dirty="0" smtClean="0"/>
              <a:t>，</a:t>
            </a:r>
            <a:r>
              <a:rPr lang="en-US" altLang="zh-CN" sz="3000" dirty="0" smtClean="0"/>
              <a:t>3.2.2</a:t>
            </a:r>
            <a:r>
              <a:rPr lang="zh-CN" altLang="en-US" sz="3000" dirty="0" smtClean="0"/>
              <a:t>将所有量词都</a:t>
            </a:r>
            <a:r>
              <a:rPr lang="zh-CN" altLang="en-US" sz="3000" dirty="0" smtClean="0">
                <a:solidFill>
                  <a:srgbClr val="FFC000"/>
                </a:solidFill>
              </a:rPr>
              <a:t>提到</a:t>
            </a:r>
            <a:r>
              <a:rPr lang="zh-CN" altLang="en-US" sz="3000" dirty="0" smtClean="0"/>
              <a:t>公式的最左边。</a:t>
            </a:r>
          </a:p>
        </p:txBody>
      </p:sp>
    </p:spTree>
    <p:extLst>
      <p:ext uri="{BB962C8B-B14F-4D97-AF65-F5344CB8AC3E}">
        <p14:creationId xmlns:p14="http://schemas.microsoft.com/office/powerpoint/2010/main" val="273253794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5292"/>
            <a:ext cx="9144000" cy="579550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/>
              <a:t> </a:t>
            </a:r>
            <a:r>
              <a:rPr lang="zh-CN" altLang="en-US" sz="2800" dirty="0" smtClean="0"/>
              <a:t>将下面公式化为</a:t>
            </a:r>
            <a:r>
              <a:rPr lang="en-US" altLang="zh-CN" sz="2800" dirty="0" err="1" smtClean="0"/>
              <a:t>Skolem</a:t>
            </a:r>
            <a:r>
              <a:rPr lang="zh-CN" altLang="en-US" sz="2800" dirty="0" smtClean="0"/>
              <a:t>范式</a:t>
            </a:r>
            <a:endParaRPr lang="en-US" altLang="zh-CN" sz="2800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y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A(x) </a:t>
            </a:r>
            <a:r>
              <a:rPr lang="en-US" altLang="zh-CN" sz="2800" dirty="0" smtClean="0">
                <a:sym typeface="Symbol" panose="05050102010706020507" pitchFamily="18" charset="2"/>
              </a:rPr>
              <a:t></a:t>
            </a:r>
            <a:r>
              <a:rPr lang="en-US" altLang="zh-CN" sz="2800" dirty="0" smtClean="0"/>
              <a:t>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）</a:t>
            </a:r>
            <a:r>
              <a:rPr lang="zh-CN" altLang="en-US" sz="2800" dirty="0" smtClean="0">
                <a:sym typeface="Symbol" panose="05050102010706020507" pitchFamily="18" charset="2"/>
              </a:rPr>
              <a:t>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yC</a:t>
            </a:r>
            <a:r>
              <a:rPr lang="en-US" altLang="zh-CN" sz="2800" dirty="0" smtClean="0"/>
              <a:t>(y) </a:t>
            </a:r>
            <a:r>
              <a:rPr lang="en-US" altLang="zh-CN" sz="2800" dirty="0" smtClean="0">
                <a:sym typeface="Symbol" panose="05050102010706020507" pitchFamily="18" charset="2"/>
              </a:rPr>
              <a:t></a:t>
            </a:r>
            <a:r>
              <a:rPr lang="en-US" altLang="zh-CN" sz="2800" dirty="0" err="1" smtClean="0"/>
              <a:t>zD</a:t>
            </a:r>
            <a:r>
              <a:rPr lang="en-US" altLang="zh-CN" sz="2800" dirty="0" smtClean="0"/>
              <a:t>(z))    </a:t>
            </a:r>
            <a:endParaRPr lang="zh-CN" altLang="en-US" sz="2800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FFCC00"/>
                </a:solidFill>
              </a:rPr>
              <a:t>解：</a:t>
            </a:r>
            <a:endParaRPr lang="zh-CN" altLang="en-US" sz="2800" dirty="0" smtClean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sym typeface="Symbol" panose="05050102010706020507" pitchFamily="18" charset="2"/>
              </a:rPr>
              <a:t> 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y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A(x) </a:t>
            </a:r>
            <a:r>
              <a:rPr lang="en-US" altLang="zh-CN" sz="2800" dirty="0" smtClean="0">
                <a:sym typeface="Symbol" panose="05050102010706020507" pitchFamily="18" charset="2"/>
              </a:rPr>
              <a:t></a:t>
            </a:r>
            <a:r>
              <a:rPr lang="en-US" altLang="zh-CN" sz="2800" dirty="0" smtClean="0"/>
              <a:t>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）</a:t>
            </a:r>
            <a:r>
              <a:rPr lang="zh-CN" altLang="en-US" sz="2800" dirty="0" smtClean="0">
                <a:solidFill>
                  <a:srgbClr val="FFC000"/>
                </a:solidFill>
                <a:sym typeface="Symbol" panose="05050102010706020507" pitchFamily="18" charset="2"/>
              </a:rPr>
              <a:t>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yC</a:t>
            </a:r>
            <a:r>
              <a:rPr lang="en-US" altLang="zh-CN" sz="2800" dirty="0" smtClean="0"/>
              <a:t>(y) </a:t>
            </a:r>
            <a:r>
              <a:rPr lang="en-US" altLang="zh-CN" sz="2800" dirty="0" smtClean="0">
                <a:sym typeface="Symbol" panose="05050102010706020507" pitchFamily="18" charset="2"/>
              </a:rPr>
              <a:t></a:t>
            </a:r>
            <a:r>
              <a:rPr lang="en-US" altLang="zh-CN" sz="2800" dirty="0" err="1" smtClean="0"/>
              <a:t>zD</a:t>
            </a:r>
            <a:r>
              <a:rPr lang="en-US" altLang="zh-CN" sz="2800" dirty="0" smtClean="0"/>
              <a:t>(z))  (</a:t>
            </a:r>
            <a:r>
              <a:rPr lang="zh-CN" altLang="en-US" sz="2800" dirty="0" smtClean="0"/>
              <a:t>消去</a:t>
            </a:r>
            <a:r>
              <a:rPr lang="zh-CN" altLang="en-US" sz="2800" dirty="0" smtClean="0"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sym typeface="Symbol" panose="05050102010706020507" pitchFamily="18" charset="2"/>
              </a:rPr>
              <a:t>)</a:t>
            </a:r>
            <a:endParaRPr lang="en-US" altLang="zh-CN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= </a:t>
            </a:r>
            <a:r>
              <a:rPr lang="en-US" altLang="zh-CN" sz="2800" dirty="0" smtClean="0">
                <a:sym typeface="Symbol" panose="05050102010706020507" pitchFamily="18" charset="2"/>
              </a:rPr>
              <a:t>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y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ym typeface="Symbol" panose="05050102010706020507" pitchFamily="18" charset="2"/>
              </a:rPr>
              <a:t>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A(x)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))</a:t>
            </a:r>
            <a:r>
              <a:rPr lang="zh-CN" altLang="en-US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ym typeface="Symbol" panose="05050102010706020507" pitchFamily="18" charset="2"/>
              </a:rPr>
              <a:t></a:t>
            </a:r>
            <a:r>
              <a:rPr lang="en-US" altLang="zh-CN" sz="2800" dirty="0" err="1" smtClean="0"/>
              <a:t>yC</a:t>
            </a:r>
            <a:r>
              <a:rPr lang="en-US" altLang="zh-CN" sz="2800" dirty="0" smtClean="0"/>
              <a:t>(y) </a:t>
            </a:r>
            <a:r>
              <a:rPr lang="en-US" altLang="zh-CN" sz="2800" dirty="0" smtClean="0">
                <a:sym typeface="Symbol" panose="05050102010706020507" pitchFamily="18" charset="2"/>
              </a:rPr>
              <a:t></a:t>
            </a:r>
            <a:r>
              <a:rPr lang="en-US" altLang="zh-CN" sz="2800" dirty="0" err="1" smtClean="0"/>
              <a:t>zD</a:t>
            </a:r>
            <a:r>
              <a:rPr lang="en-US" altLang="zh-CN" sz="2800" dirty="0" smtClean="0"/>
              <a:t>(z))  (</a:t>
            </a:r>
            <a:r>
              <a:rPr lang="zh-CN" altLang="en-US" sz="2800" dirty="0" smtClean="0">
                <a:sym typeface="Symbol" panose="05050102010706020507" pitchFamily="18" charset="2"/>
              </a:rPr>
              <a:t>移</a:t>
            </a:r>
            <a:r>
              <a:rPr lang="en-US" altLang="zh-CN" sz="28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= </a:t>
            </a:r>
            <a:r>
              <a:rPr lang="en-US" altLang="zh-CN" sz="2800" dirty="0" smtClean="0">
                <a:solidFill>
                  <a:srgbClr val="FFCC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>
                <a:solidFill>
                  <a:srgbClr val="FFCC00"/>
                </a:solidFill>
              </a:rPr>
              <a:t>x</a:t>
            </a:r>
            <a:r>
              <a:rPr lang="en-US" altLang="zh-CN" sz="2800" dirty="0" err="1" smtClean="0">
                <a:solidFill>
                  <a:srgbClr val="FFCC00"/>
                </a:solidFill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>
                <a:solidFill>
                  <a:srgbClr val="FFCC00"/>
                </a:solidFill>
              </a:rPr>
              <a:t>y</a:t>
            </a:r>
            <a:r>
              <a:rPr lang="en-US" altLang="zh-CN" sz="2800" dirty="0" smtClean="0"/>
              <a:t>(A(x) 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))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</a:t>
            </a:r>
            <a:r>
              <a:rPr lang="en-US" altLang="zh-CN" sz="2800" dirty="0" smtClean="0"/>
              <a:t>y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C(y) </a:t>
            </a:r>
            <a:r>
              <a:rPr lang="en-US" altLang="zh-CN" sz="2800" dirty="0" smtClean="0">
                <a:sym typeface="Symbol" panose="05050102010706020507" pitchFamily="18" charset="2"/>
              </a:rPr>
              <a:t></a:t>
            </a:r>
            <a:r>
              <a:rPr lang="en-US" altLang="zh-CN" sz="2800" dirty="0" err="1" smtClean="0"/>
              <a:t>zD</a:t>
            </a:r>
            <a:r>
              <a:rPr lang="en-US" altLang="zh-CN" sz="2800" dirty="0" smtClean="0"/>
              <a:t>(z))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改名</a:t>
            </a:r>
            <a:r>
              <a:rPr lang="en-US" altLang="zh-CN" sz="28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= </a:t>
            </a:r>
            <a:r>
              <a:rPr lang="en-US" altLang="zh-CN" sz="2800" dirty="0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y</a:t>
            </a:r>
            <a:r>
              <a:rPr lang="en-US" altLang="zh-CN" sz="2800" dirty="0" smtClean="0"/>
              <a:t>(A(x) 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))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(</a:t>
            </a:r>
            <a:r>
              <a:rPr lang="en-US" altLang="zh-CN" sz="2800" dirty="0" smtClean="0">
                <a:sym typeface="Symbol" panose="05050102010706020507" pitchFamily="18" charset="2"/>
              </a:rPr>
              <a:t></a:t>
            </a:r>
            <a:r>
              <a:rPr lang="en-US" altLang="zh-CN" sz="2800" dirty="0" smtClean="0"/>
              <a:t>t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C(t) </a:t>
            </a:r>
            <a:r>
              <a:rPr lang="en-US" altLang="zh-CN" sz="2800" dirty="0" smtClean="0">
                <a:sym typeface="Symbol" panose="05050102010706020507" pitchFamily="18" charset="2"/>
              </a:rPr>
              <a:t></a:t>
            </a:r>
            <a:r>
              <a:rPr lang="en-US" altLang="zh-CN" sz="2800" dirty="0" err="1" smtClean="0"/>
              <a:t>zD</a:t>
            </a:r>
            <a:r>
              <a:rPr lang="en-US" altLang="zh-CN" sz="2800" dirty="0" smtClean="0"/>
              <a:t>(z)) (</a:t>
            </a:r>
            <a:r>
              <a:rPr lang="zh-CN" altLang="en-US" sz="2800" dirty="0" smtClean="0"/>
              <a:t>前提）</a:t>
            </a:r>
            <a:endParaRPr lang="en-US" altLang="zh-CN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= </a:t>
            </a:r>
            <a:r>
              <a:rPr lang="en-US" altLang="zh-CN" sz="2800" dirty="0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y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t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z</a:t>
            </a:r>
            <a:r>
              <a:rPr lang="en-US" altLang="zh-CN" sz="2800" dirty="0" smtClean="0"/>
              <a:t>((A(x) 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))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solidFill>
                  <a:schemeClr val="tx2"/>
                </a:solidFill>
              </a:rPr>
              <a:t> C(t) 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solidFill>
                  <a:schemeClr val="tx2"/>
                </a:solidFill>
              </a:rPr>
              <a:t>D(z)</a:t>
            </a:r>
            <a:r>
              <a:rPr lang="zh-CN" altLang="en-US" sz="28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=</a:t>
            </a:r>
            <a:r>
              <a:rPr lang="en-US" altLang="zh-CN" sz="2800" dirty="0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x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y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</a:t>
            </a:r>
            <a:r>
              <a:rPr lang="en-US" altLang="zh-CN" sz="2800" dirty="0" err="1" smtClean="0"/>
              <a:t>t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</a:t>
            </a:r>
            <a:r>
              <a:rPr lang="en-US" altLang="zh-CN" sz="2800" dirty="0" err="1" smtClean="0"/>
              <a:t>z</a:t>
            </a:r>
            <a:r>
              <a:rPr lang="en-US" altLang="zh-CN" sz="2800" dirty="0" smtClean="0"/>
              <a:t>((A(x)</a:t>
            </a:r>
            <a:r>
              <a:rPr lang="en-US" altLang="zh-CN" sz="2800" dirty="0" smtClean="0">
                <a:sym typeface="Symbol" panose="05050102010706020507" pitchFamily="18" charset="2"/>
              </a:rPr>
              <a:t></a:t>
            </a:r>
            <a:r>
              <a:rPr lang="en-US" altLang="zh-CN" sz="2800" dirty="0" smtClean="0"/>
              <a:t>C(t)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D(z))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B(</a:t>
            </a:r>
            <a:r>
              <a:rPr lang="en-US" altLang="zh-CN" sz="2800" dirty="0" err="1" smtClean="0"/>
              <a:t>x,y</a:t>
            </a:r>
            <a:r>
              <a:rPr lang="en-US" altLang="zh-CN" sz="2800" dirty="0" smtClean="0"/>
              <a:t>)</a:t>
            </a:r>
            <a:r>
              <a:rPr lang="en-US" altLang="zh-CN" sz="2800" dirty="0" smtClean="0">
                <a:sym typeface="Symbol" panose="05050102010706020507" pitchFamily="18" charset="2"/>
              </a:rPr>
              <a:t></a:t>
            </a:r>
            <a:r>
              <a:rPr lang="en-US" altLang="zh-CN" sz="2800" dirty="0" smtClean="0"/>
              <a:t>C(t)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D(z)))</a:t>
            </a:r>
          </a:p>
          <a:p>
            <a:pPr algn="just"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代替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代替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代替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algn="just"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得公式的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Skolem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范式：</a:t>
            </a:r>
            <a:endParaRPr lang="zh-CN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t((A(a)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C(t)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D(f(t)))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B(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C(t)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D(f(t))))</a:t>
            </a:r>
            <a:r>
              <a:rPr lang="en-US" altLang="zh-CN" dirty="0" smtClean="0"/>
              <a:t>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2800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4138" y="-78915"/>
            <a:ext cx="8985250" cy="646331"/>
          </a:xfrm>
        </p:spPr>
        <p:txBody>
          <a:bodyPr/>
          <a:lstStyle/>
          <a:p>
            <a:pPr algn="l"/>
            <a:r>
              <a:rPr lang="zh-CN" altLang="en-US" sz="3600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86917124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527" y="537265"/>
            <a:ext cx="8929687" cy="6190107"/>
          </a:xfrm>
        </p:spPr>
        <p:txBody>
          <a:bodyPr/>
          <a:lstStyle/>
          <a:p>
            <a:pPr>
              <a:buClr>
                <a:srgbClr val="FFC000"/>
              </a:buClr>
            </a:pPr>
            <a:r>
              <a:rPr lang="zh-CN" altLang="zh-CN" sz="2800" dirty="0" smtClean="0">
                <a:effectLst/>
              </a:rPr>
              <a:t>用</a:t>
            </a:r>
            <a:r>
              <a:rPr lang="zh-CN" altLang="zh-CN" sz="2800" dirty="0">
                <a:effectLst/>
              </a:rPr>
              <a:t>形式演绎法证明：</a:t>
            </a:r>
            <a:r>
              <a:rPr lang="en-US" altLang="zh-CN" sz="2800" dirty="0">
                <a:effectLst/>
              </a:rPr>
              <a:t>{(A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effectLst/>
              </a:rPr>
              <a:t>B)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effectLst/>
              </a:rPr>
              <a:t>C</a:t>
            </a:r>
            <a:r>
              <a:rPr lang="zh-CN" altLang="zh-CN" sz="2800" dirty="0">
                <a:effectLst/>
              </a:rPr>
              <a:t>，</a:t>
            </a:r>
            <a:r>
              <a:rPr lang="en-US" altLang="zh-CN" sz="2800" dirty="0">
                <a:effectLst/>
              </a:rPr>
              <a:t>C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effectLst/>
              </a:rPr>
              <a:t>D, 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effectLst/>
              </a:rPr>
              <a:t>D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effectLst/>
              </a:rPr>
              <a:t>A}</a:t>
            </a:r>
            <a:r>
              <a:rPr lang="zh-CN" altLang="zh-CN" sz="2800" dirty="0">
                <a:effectLst/>
              </a:rPr>
              <a:t>共同蕴含</a:t>
            </a:r>
            <a:r>
              <a:rPr lang="en-US" altLang="zh-CN" sz="2800" dirty="0">
                <a:effectLst/>
              </a:rPr>
              <a:t>B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effectLst/>
              </a:rPr>
              <a:t>G</a:t>
            </a:r>
            <a:r>
              <a:rPr lang="zh-CN" altLang="zh-CN" sz="2800" dirty="0" smtClean="0">
                <a:effectLst/>
              </a:rPr>
              <a:t>。</a:t>
            </a:r>
            <a:endParaRPr lang="en-US" altLang="zh-CN" sz="2800" dirty="0" smtClean="0">
              <a:effectLst/>
            </a:endParaRPr>
          </a:p>
          <a:p>
            <a:pPr marL="0" indent="0">
              <a:buNone/>
            </a:pPr>
            <a:r>
              <a:rPr lang="zh-CN" altLang="en-US" sz="2800" dirty="0" smtClean="0">
                <a:effectLst/>
              </a:rPr>
              <a:t>证明</a:t>
            </a:r>
            <a:r>
              <a:rPr lang="zh-CN" altLang="en-US" sz="2800" dirty="0">
                <a:effectLst/>
              </a:rPr>
              <a:t>：（方法一）</a:t>
            </a:r>
            <a:endParaRPr lang="en-US" altLang="zh-CN" sz="2800" dirty="0" smtClean="0">
              <a:effectLst/>
            </a:endParaRPr>
          </a:p>
          <a:p>
            <a:pPr marL="514350" indent="-514350">
              <a:buAutoNum type="arabicPeriod"/>
            </a:pPr>
            <a:r>
              <a:rPr lang="en-US" altLang="zh-CN" sz="2800" dirty="0" smtClean="0">
                <a:effectLst/>
              </a:rPr>
              <a:t>(</a:t>
            </a:r>
            <a:r>
              <a:rPr lang="en-US" altLang="zh-CN" sz="2800" dirty="0">
                <a:effectLst/>
              </a:rPr>
              <a:t>A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effectLst/>
              </a:rPr>
              <a:t>B)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effectLst/>
              </a:rPr>
              <a:t>C </a:t>
            </a:r>
            <a:r>
              <a:rPr lang="zh-CN" altLang="en-US" sz="2800" dirty="0" smtClean="0">
                <a:effectLst/>
              </a:rPr>
              <a:t>规则</a:t>
            </a:r>
            <a:r>
              <a:rPr lang="en-US" altLang="zh-CN" sz="2800" dirty="0" smtClean="0">
                <a:effectLst/>
              </a:rPr>
              <a:t>1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</a:rPr>
              <a:t>C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effectLst/>
              </a:rPr>
              <a:t>D        </a:t>
            </a:r>
            <a:r>
              <a:rPr lang="zh-CN" altLang="en-US" sz="2800" dirty="0" smtClean="0">
                <a:effectLst/>
              </a:rPr>
              <a:t>规则</a:t>
            </a:r>
            <a:r>
              <a:rPr lang="en-US" altLang="zh-CN" sz="2800" dirty="0" smtClean="0">
                <a:effectLst/>
              </a:rPr>
              <a:t>1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</a:rPr>
              <a:t>(A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effectLst/>
              </a:rPr>
              <a:t>B)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D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2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1,2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effectLst/>
              </a:rPr>
              <a:t>D 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 </a:t>
            </a:r>
            <a:r>
              <a:rPr lang="en-US" altLang="zh-CN" sz="2800" dirty="0">
                <a:effectLst/>
              </a:rPr>
              <a:t>(A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effectLst/>
              </a:rPr>
              <a:t>B</a:t>
            </a:r>
            <a:r>
              <a:rPr lang="zh-CN" altLang="en-US" sz="2800" dirty="0" smtClean="0">
                <a:effectLst/>
              </a:rPr>
              <a:t>）规则</a:t>
            </a:r>
            <a:r>
              <a:rPr lang="en-US" altLang="zh-CN" sz="2800" dirty="0" smtClean="0">
                <a:effectLst/>
              </a:rPr>
              <a:t>2  </a:t>
            </a:r>
            <a:r>
              <a:rPr lang="zh-CN" altLang="en-US" sz="2800" dirty="0" smtClean="0">
                <a:effectLst/>
              </a:rPr>
              <a:t>根据</a:t>
            </a:r>
            <a:r>
              <a:rPr lang="en-US" altLang="zh-CN" sz="2800" dirty="0" smtClean="0">
                <a:effectLst/>
              </a:rPr>
              <a:t>3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effectLst/>
              </a:rPr>
              <a:t>D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effectLst/>
              </a:rPr>
              <a:t>A       </a:t>
            </a:r>
            <a:r>
              <a:rPr lang="zh-CN" altLang="en-US" sz="2800" dirty="0" smtClean="0">
                <a:effectLst/>
              </a:rPr>
              <a:t>规则</a:t>
            </a:r>
            <a:r>
              <a:rPr lang="en-US" altLang="zh-CN" sz="2800" dirty="0" smtClean="0">
                <a:effectLst/>
              </a:rPr>
              <a:t>1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effectLst/>
              </a:rPr>
              <a:t>D            </a:t>
            </a:r>
            <a:r>
              <a:rPr lang="zh-CN" altLang="en-US" sz="2800" dirty="0" smtClean="0">
                <a:effectLst/>
              </a:rPr>
              <a:t>规则</a:t>
            </a:r>
            <a:r>
              <a:rPr lang="en-US" altLang="zh-CN" sz="2800" dirty="0" smtClean="0">
                <a:effectLst/>
              </a:rPr>
              <a:t>2 </a:t>
            </a:r>
            <a:r>
              <a:rPr lang="zh-CN" altLang="en-US" sz="2800" dirty="0" smtClean="0">
                <a:effectLst/>
              </a:rPr>
              <a:t>根据</a:t>
            </a:r>
            <a:r>
              <a:rPr lang="en-US" altLang="zh-CN" sz="2800" dirty="0" smtClean="0">
                <a:effectLst/>
              </a:rPr>
              <a:t>5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effectLst/>
              </a:rPr>
              <a:t>(A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effectLst/>
              </a:rPr>
              <a:t>B</a:t>
            </a:r>
            <a:r>
              <a:rPr lang="zh-CN" altLang="en-US" sz="2800" dirty="0" smtClean="0">
                <a:effectLst/>
              </a:rPr>
              <a:t>）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2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4, 6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A             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2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5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B          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2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7,8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BG     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2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9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altLang="zh-CN" sz="2800" dirty="0">
                <a:effectLst/>
              </a:rPr>
              <a:t>B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effectLst/>
              </a:rPr>
              <a:t>G       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规则</a:t>
            </a:r>
            <a:r>
              <a:rPr lang="en-US" altLang="zh-CN" sz="2800" dirty="0">
                <a:effectLst/>
                <a:sym typeface="Symbol" panose="05050102010706020507" pitchFamily="18" charset="2"/>
              </a:rPr>
              <a:t>2 </a:t>
            </a:r>
            <a:r>
              <a:rPr lang="zh-CN" altLang="en-US" sz="2800" dirty="0" smtClean="0">
                <a:effectLst/>
                <a:sym typeface="Symbol" panose="05050102010706020507" pitchFamily="18" charset="2"/>
              </a:rPr>
              <a:t>根据</a:t>
            </a:r>
            <a:r>
              <a:rPr lang="en-US" altLang="zh-CN" sz="2800" dirty="0" smtClean="0">
                <a:effectLst/>
                <a:sym typeface="Symbol" panose="05050102010706020507" pitchFamily="18" charset="2"/>
              </a:rPr>
              <a:t>10</a:t>
            </a:r>
            <a:endParaRPr lang="en-US" altLang="zh-CN" sz="2800" dirty="0">
              <a:effectLst/>
              <a:sym typeface="Symbol" panose="05050102010706020507" pitchFamily="18" charset="2"/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zh-CN" sz="2800" dirty="0">
              <a:effectLst/>
              <a:sym typeface="Symbol" panose="05050102010706020507" pitchFamily="18" charset="2"/>
            </a:endParaRPr>
          </a:p>
          <a:p>
            <a:pPr marL="514350" indent="-514350">
              <a:buAutoNum type="arabicPeriod"/>
            </a:pPr>
            <a:endParaRPr lang="en-US" altLang="zh-CN" sz="3000" dirty="0" smtClean="0">
              <a:effectLst/>
              <a:sym typeface="Symbol" panose="05050102010706020507" pitchFamily="18" charset="2"/>
            </a:endParaRPr>
          </a:p>
          <a:p>
            <a:pPr marL="514350" indent="-514350">
              <a:buAutoNum type="arabicPeriod"/>
            </a:pPr>
            <a:endParaRPr lang="zh-CN" altLang="zh-CN" sz="3000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537E0B-51BD-4F58-96E1-C79344B7695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4138" y="14972"/>
            <a:ext cx="8985250" cy="458557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1560934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63" y="555172"/>
            <a:ext cx="8929687" cy="6129338"/>
          </a:xfrm>
        </p:spPr>
        <p:txBody>
          <a:bodyPr/>
          <a:lstStyle/>
          <a:p>
            <a:pPr lvl="0">
              <a:buClr>
                <a:srgbClr val="FFC000"/>
              </a:buClr>
            </a:pPr>
            <a:r>
              <a:rPr lang="zh-CN" altLang="zh-CN" sz="2600" dirty="0" smtClean="0">
                <a:solidFill>
                  <a:srgbClr val="FFFFFF"/>
                </a:solidFill>
                <a:effectLst/>
              </a:rPr>
              <a:t>用</a:t>
            </a:r>
            <a:r>
              <a:rPr lang="zh-CN" altLang="zh-CN" sz="2600" dirty="0">
                <a:solidFill>
                  <a:srgbClr val="FFFFFF"/>
                </a:solidFill>
                <a:effectLst/>
              </a:rPr>
              <a:t>形式演绎法证明：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{(A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B)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C</a:t>
            </a:r>
            <a:r>
              <a:rPr lang="zh-CN" altLang="zh-CN" sz="2600" dirty="0">
                <a:solidFill>
                  <a:srgbClr val="FFFFFF"/>
                </a:solidFill>
                <a:effectLst/>
              </a:rPr>
              <a:t>，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C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D, 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D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A}</a:t>
            </a:r>
            <a:r>
              <a:rPr lang="zh-CN" altLang="zh-CN" sz="2600" dirty="0">
                <a:solidFill>
                  <a:srgbClr val="FFFFFF"/>
                </a:solidFill>
                <a:effectLst/>
              </a:rPr>
              <a:t>共同蕴含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B</a:t>
            </a:r>
            <a:r>
              <a:rPr lang="en-US" altLang="zh-CN" sz="2600" dirty="0">
                <a:solidFill>
                  <a:srgbClr val="FFFFFF"/>
                </a:solidFill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solidFill>
                  <a:srgbClr val="FFFFFF"/>
                </a:solidFill>
                <a:effectLst/>
              </a:rPr>
              <a:t>G</a:t>
            </a:r>
            <a:r>
              <a:rPr lang="zh-CN" altLang="zh-CN" sz="2600" dirty="0" smtClean="0">
                <a:solidFill>
                  <a:srgbClr val="FFFFFF"/>
                </a:solidFill>
                <a:effectLst/>
              </a:rPr>
              <a:t>。</a:t>
            </a:r>
            <a:r>
              <a:rPr lang="zh-CN" altLang="en-US" sz="2600" dirty="0" smtClean="0">
                <a:solidFill>
                  <a:srgbClr val="FFFFFF"/>
                </a:solidFill>
                <a:effectLst/>
              </a:rPr>
              <a:t>证明：（方法二）</a:t>
            </a:r>
            <a:endParaRPr lang="en-US" altLang="zh-CN" sz="2600" dirty="0" smtClean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1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(A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effectLst/>
              </a:rPr>
              <a:t>B)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effectLst/>
              </a:rPr>
              <a:t>C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1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、 </a:t>
            </a:r>
            <a:r>
              <a:rPr lang="en-US" altLang="zh-CN" sz="2600" dirty="0">
                <a:effectLst/>
              </a:rPr>
              <a:t>C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effectLst/>
              </a:rPr>
              <a:t>D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1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3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(A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effectLst/>
              </a:rPr>
              <a:t>B)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effectLst/>
              </a:rPr>
              <a:t>D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1</a:t>
            </a:r>
            <a:r>
              <a:rPr lang="zh-CN" altLang="zh-CN" sz="2600" dirty="0">
                <a:effectLst/>
              </a:rPr>
              <a:t>，</a:t>
            </a:r>
            <a:r>
              <a:rPr lang="en-US" altLang="zh-CN" sz="2600" dirty="0">
                <a:effectLst/>
              </a:rPr>
              <a:t>2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4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effectLst/>
              </a:rPr>
              <a:t>D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effectLst/>
              </a:rPr>
              <a:t>A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1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5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effectLst/>
              </a:rPr>
              <a:t>D 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4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6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effectLst/>
              </a:rPr>
              <a:t>(A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effectLst/>
              </a:rPr>
              <a:t>B)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3</a:t>
            </a:r>
            <a:r>
              <a:rPr lang="zh-CN" altLang="zh-CN" sz="2600" dirty="0">
                <a:effectLst/>
              </a:rPr>
              <a:t>，</a:t>
            </a:r>
            <a:r>
              <a:rPr lang="en-US" altLang="zh-CN" sz="2600" dirty="0">
                <a:effectLst/>
              </a:rPr>
              <a:t>5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7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effectLst/>
              </a:rPr>
              <a:t>A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</a:t>
            </a:r>
            <a:r>
              <a:rPr lang="en-US" altLang="zh-CN" sz="2600" dirty="0">
                <a:effectLst/>
              </a:rPr>
              <a:t>B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6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8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A  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4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9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  <a:sym typeface="Symbol" panose="05050102010706020507" pitchFamily="18" charset="2"/>
              </a:rPr>
              <a:t></a:t>
            </a:r>
            <a:r>
              <a:rPr lang="en-US" altLang="zh-CN" sz="2600" dirty="0">
                <a:effectLst/>
              </a:rPr>
              <a:t>B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7</a:t>
            </a:r>
            <a:r>
              <a:rPr lang="zh-CN" altLang="zh-CN" sz="2600" dirty="0">
                <a:effectLst/>
              </a:rPr>
              <a:t>，</a:t>
            </a:r>
            <a:r>
              <a:rPr lang="en-US" altLang="zh-CN" sz="2600" dirty="0">
                <a:effectLst/>
              </a:rPr>
              <a:t>8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10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B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3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11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0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9</a:t>
            </a:r>
            <a:r>
              <a:rPr lang="zh-CN" altLang="zh-CN" sz="2600" dirty="0">
                <a:effectLst/>
              </a:rPr>
              <a:t>，</a:t>
            </a:r>
            <a:r>
              <a:rPr lang="en-US" altLang="zh-CN" sz="2600" dirty="0">
                <a:effectLst/>
              </a:rPr>
              <a:t>10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12</a:t>
            </a:r>
            <a:r>
              <a:rPr lang="zh-CN" altLang="zh-CN" sz="2600" dirty="0" smtClean="0">
                <a:effectLst/>
              </a:rPr>
              <a:t>、</a:t>
            </a:r>
            <a:r>
              <a:rPr lang="en-US" altLang="zh-CN" sz="2600" dirty="0" smtClean="0">
                <a:effectLst/>
              </a:rPr>
              <a:t>G   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2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11</a:t>
            </a:r>
            <a:endParaRPr lang="zh-CN" altLang="zh-CN" sz="2600" dirty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13</a:t>
            </a:r>
            <a:r>
              <a:rPr lang="zh-CN" altLang="zh-CN" sz="2600" dirty="0">
                <a:effectLst/>
              </a:rPr>
              <a:t>、</a:t>
            </a:r>
            <a:r>
              <a:rPr lang="en-US" altLang="zh-CN" sz="2600" dirty="0">
                <a:effectLst/>
              </a:rPr>
              <a:t>B</a:t>
            </a:r>
            <a:r>
              <a:rPr lang="en-US" altLang="zh-CN" sz="2600" dirty="0" smtClean="0">
                <a:effectLst/>
                <a:sym typeface="Symbol" panose="05050102010706020507" pitchFamily="18" charset="2"/>
              </a:rPr>
              <a:t></a:t>
            </a:r>
            <a:r>
              <a:rPr lang="en-US" altLang="zh-CN" sz="2600" dirty="0" smtClean="0">
                <a:effectLst/>
              </a:rPr>
              <a:t>G   </a:t>
            </a:r>
            <a:r>
              <a:rPr lang="zh-CN" altLang="zh-CN" sz="2600" dirty="0">
                <a:effectLst/>
              </a:rPr>
              <a:t>规则</a:t>
            </a:r>
            <a:r>
              <a:rPr lang="en-US" altLang="zh-CN" sz="2600" dirty="0">
                <a:effectLst/>
              </a:rPr>
              <a:t>3</a:t>
            </a:r>
            <a:r>
              <a:rPr lang="zh-CN" altLang="zh-CN" sz="2600" dirty="0">
                <a:effectLst/>
              </a:rPr>
              <a:t>，根据</a:t>
            </a:r>
            <a:r>
              <a:rPr lang="en-US" altLang="zh-CN" sz="2600" dirty="0">
                <a:effectLst/>
              </a:rPr>
              <a:t>10</a:t>
            </a:r>
            <a:r>
              <a:rPr lang="zh-CN" altLang="zh-CN" sz="2600" dirty="0">
                <a:effectLst/>
              </a:rPr>
              <a:t>，</a:t>
            </a:r>
            <a:r>
              <a:rPr lang="en-US" altLang="zh-CN" sz="2600" dirty="0">
                <a:effectLst/>
              </a:rPr>
              <a:t>12</a:t>
            </a:r>
            <a:endParaRPr lang="zh-CN" altLang="zh-CN" sz="2600" dirty="0">
              <a:effectLst/>
            </a:endParaRPr>
          </a:p>
          <a:p>
            <a:pPr marL="0" lvl="0" indent="0">
              <a:buClr>
                <a:srgbClr val="FFFFFF"/>
              </a:buClr>
              <a:buNone/>
            </a:pPr>
            <a:endParaRPr lang="en-US" altLang="zh-CN" sz="2800" dirty="0">
              <a:solidFill>
                <a:srgbClr val="FFFFFF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537E0B-51BD-4F58-96E1-C79344B7695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4138" y="14972"/>
            <a:ext cx="8985250" cy="458557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9948553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/>
          <p:cNvSpPr>
            <a:spLocks noGrp="1"/>
          </p:cNvSpPr>
          <p:nvPr>
            <p:ph idx="1"/>
          </p:nvPr>
        </p:nvSpPr>
        <p:spPr>
          <a:xfrm>
            <a:off x="168728" y="715056"/>
            <a:ext cx="8839200" cy="5538787"/>
          </a:xfrm>
        </p:spPr>
        <p:txBody>
          <a:bodyPr/>
          <a:lstStyle/>
          <a:p>
            <a:r>
              <a:rPr lang="zh-CN" altLang="zh-CN" dirty="0" smtClean="0">
                <a:solidFill>
                  <a:schemeClr val="tx2"/>
                </a:solidFill>
              </a:rPr>
              <a:t>求</a:t>
            </a:r>
            <a:r>
              <a:rPr lang="en-US" altLang="zh-CN" dirty="0" smtClean="0">
                <a:solidFill>
                  <a:schemeClr val="tx2"/>
                </a:solidFill>
              </a:rPr>
              <a:t>G=</a:t>
            </a:r>
            <a:r>
              <a:rPr lang="en-US" altLang="zh-CN" dirty="0" smtClean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dirty="0" smtClean="0">
                <a:solidFill>
                  <a:schemeClr val="tx2"/>
                </a:solidFill>
              </a:rPr>
              <a:t>(R</a:t>
            </a:r>
            <a:r>
              <a:rPr lang="en-US" altLang="zh-CN" dirty="0" smtClean="0">
                <a:solidFill>
                  <a:schemeClr val="tx2"/>
                </a:solidFill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solidFill>
                  <a:schemeClr val="tx2"/>
                </a:solidFill>
              </a:rPr>
              <a:t>P)</a:t>
            </a:r>
            <a:r>
              <a:rPr lang="en-US" altLang="zh-CN" dirty="0" smtClean="0">
                <a:solidFill>
                  <a:schemeClr val="tx2"/>
                </a:solidFill>
                <a:sym typeface="Symbol" panose="05050102010706020507" pitchFamily="18" charset="2"/>
              </a:rPr>
              <a:t></a:t>
            </a:r>
            <a:r>
              <a:rPr lang="en-US" altLang="zh-CN" dirty="0" smtClean="0">
                <a:solidFill>
                  <a:schemeClr val="tx2"/>
                </a:solidFill>
              </a:rPr>
              <a:t>(Q</a:t>
            </a:r>
            <a:r>
              <a:rPr lang="en-US" altLang="zh-CN" dirty="0" smtClean="0">
                <a:solidFill>
                  <a:schemeClr val="tx2"/>
                </a:solidFill>
                <a:sym typeface="Symbol" panose="05050102010706020507" pitchFamily="18" charset="2"/>
              </a:rPr>
              <a:t></a:t>
            </a:r>
            <a:r>
              <a:rPr lang="en-US" altLang="zh-CN" dirty="0" smtClean="0">
                <a:solidFill>
                  <a:schemeClr val="tx2"/>
                </a:solidFill>
              </a:rPr>
              <a:t>(P</a:t>
            </a:r>
            <a:r>
              <a:rPr lang="en-US" altLang="zh-CN" dirty="0" smtClean="0">
                <a:solidFill>
                  <a:schemeClr val="tx2"/>
                </a:solidFill>
                <a:sym typeface="Symbol" panose="05050102010706020507" pitchFamily="18" charset="2"/>
              </a:rPr>
              <a:t></a:t>
            </a:r>
            <a:r>
              <a:rPr lang="en-US" altLang="zh-CN" dirty="0" smtClean="0">
                <a:solidFill>
                  <a:schemeClr val="tx2"/>
                </a:solidFill>
              </a:rPr>
              <a:t>R))</a:t>
            </a:r>
            <a:r>
              <a:rPr lang="zh-CN" altLang="zh-CN" dirty="0" smtClean="0">
                <a:solidFill>
                  <a:schemeClr val="tx2"/>
                </a:solidFill>
              </a:rPr>
              <a:t>的主析取范式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/>
              <a:t>G  =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(R</a:t>
            </a:r>
            <a:r>
              <a:rPr lang="en-US" altLang="zh-CN" sz="3000" dirty="0" smtClean="0">
                <a:sym typeface="Symbol" panose="05050102010706020507" pitchFamily="18" charset="2"/>
              </a:rPr>
              <a:t></a:t>
            </a:r>
            <a:r>
              <a:rPr lang="en-US" altLang="zh-CN" sz="3000" dirty="0" smtClean="0"/>
              <a:t>P)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(Q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(P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R))</a:t>
            </a:r>
            <a:endParaRPr lang="zh-CN" altLang="zh-CN" sz="3000" dirty="0" smtClean="0"/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/>
              <a:t>=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R 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 P)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(Q 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 P)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(Q 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 R)</a:t>
            </a:r>
            <a:endParaRPr lang="zh-CN" altLang="zh-CN" sz="3000" dirty="0" smtClean="0"/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/>
              <a:t>=(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P 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 R)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(P 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 Q)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(Q 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 R)               </a:t>
            </a:r>
            <a:endParaRPr lang="zh-CN" altLang="zh-CN" sz="3000" dirty="0" smtClean="0"/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/>
              <a:t>=((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P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R)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Q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Q))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((P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Q)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R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R))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 (Q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R)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P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P)) 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/>
              <a:t>=(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R)</a:t>
            </a:r>
            <a:r>
              <a:rPr lang="en-US" altLang="zh-CN" sz="2800" dirty="0" smtClean="0">
                <a:sym typeface="Symbol" panose="05050102010706020507" pitchFamily="18" charset="2"/>
              </a:rPr>
              <a:t> (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) (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) (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sym typeface="Symbol" panose="05050102010706020507" pitchFamily="18" charset="2"/>
              </a:rPr>
              <a:t>  (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) 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R)</a:t>
            </a:r>
            <a:r>
              <a:rPr lang="en-US" altLang="zh-CN" sz="2800" dirty="0" smtClean="0">
                <a:sym typeface="Symbol" panose="05050102010706020507" pitchFamily="18" charset="2"/>
              </a:rPr>
              <a:t> </a:t>
            </a:r>
            <a:endParaRPr lang="zh-CN" altLang="zh-CN" sz="2800" dirty="0" smtClean="0"/>
          </a:p>
          <a:p>
            <a:pPr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/>
              <a:t>=(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P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Q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R)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ym typeface="Symbol" panose="05050102010706020507" pitchFamily="18" charset="2"/>
              </a:rPr>
              <a:t></a:t>
            </a:r>
            <a:r>
              <a:rPr lang="en-US" altLang="zh-CN" sz="3000" dirty="0" smtClean="0"/>
              <a:t>P</a:t>
            </a:r>
            <a:r>
              <a:rPr lang="en-US" altLang="zh-CN" sz="3000" dirty="0" smtClean="0">
                <a:sym typeface="Symbol" panose="05050102010706020507" pitchFamily="18" charset="2"/>
              </a:rPr>
              <a:t></a:t>
            </a:r>
            <a:r>
              <a:rPr lang="en-US" altLang="zh-CN" sz="3000" dirty="0" smtClean="0"/>
              <a:t>Q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R)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</a:t>
            </a:r>
            <a:r>
              <a:rPr lang="en-US" altLang="zh-CN" sz="3000" dirty="0" smtClean="0">
                <a:solidFill>
                  <a:srgbClr val="FFC000"/>
                </a:solidFill>
              </a:rPr>
              <a:t>P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>
                <a:solidFill>
                  <a:srgbClr val="FFC000"/>
                </a:solidFill>
              </a:rPr>
              <a:t>Q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>
                <a:solidFill>
                  <a:srgbClr val="FFC000"/>
                </a:solidFill>
              </a:rPr>
              <a:t>R</a:t>
            </a:r>
            <a:r>
              <a:rPr lang="en-US" altLang="zh-CN" sz="3000" dirty="0" smtClean="0"/>
              <a:t>)</a:t>
            </a:r>
            <a:r>
              <a:rPr lang="en-US" altLang="zh-CN" sz="3000" dirty="0" smtClean="0">
                <a:sym typeface="Symbol" panose="05050102010706020507" pitchFamily="18" charset="2"/>
              </a:rPr>
              <a:t></a:t>
            </a:r>
            <a:r>
              <a:rPr lang="en-US" altLang="zh-CN" sz="3000" dirty="0" smtClean="0"/>
              <a:t>(P</a:t>
            </a:r>
            <a:r>
              <a:rPr lang="en-US" altLang="zh-CN" sz="3000" dirty="0" smtClean="0">
                <a:sym typeface="Symbol" panose="05050102010706020507" pitchFamily="18" charset="2"/>
              </a:rPr>
              <a:t></a:t>
            </a:r>
            <a:r>
              <a:rPr lang="en-US" altLang="zh-CN" sz="3000" dirty="0" smtClean="0"/>
              <a:t>Q</a:t>
            </a:r>
            <a:r>
              <a:rPr lang="en-US" altLang="zh-CN" sz="3000" dirty="0" smtClean="0">
                <a:sym typeface="Symbol" panose="05050102010706020507" pitchFamily="18" charset="2"/>
              </a:rPr>
              <a:t></a:t>
            </a:r>
            <a:r>
              <a:rPr lang="en-US" altLang="zh-CN" sz="3000" dirty="0" smtClean="0"/>
              <a:t>R)</a:t>
            </a:r>
            <a:endParaRPr lang="zh-CN" altLang="zh-CN" sz="3000" dirty="0" smtClean="0"/>
          </a:p>
          <a:p>
            <a:endParaRPr lang="zh-CN" altLang="en-US" dirty="0" smtClean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71345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2"/>
          <p:cNvSpPr>
            <a:spLocks noGrp="1"/>
          </p:cNvSpPr>
          <p:nvPr>
            <p:ph idx="1"/>
          </p:nvPr>
        </p:nvSpPr>
        <p:spPr>
          <a:xfrm>
            <a:off x="173264" y="870177"/>
            <a:ext cx="8750300" cy="4755015"/>
          </a:xfrm>
        </p:spPr>
        <p:txBody>
          <a:bodyPr/>
          <a:lstStyle/>
          <a:p>
            <a:r>
              <a:rPr lang="zh-CN" altLang="zh-CN" sz="2800" dirty="0" smtClean="0">
                <a:solidFill>
                  <a:schemeClr val="tx2"/>
                </a:solidFill>
              </a:rPr>
              <a:t>求</a:t>
            </a:r>
            <a:r>
              <a:rPr lang="en-US" altLang="zh-CN" sz="2800" dirty="0" smtClean="0">
                <a:solidFill>
                  <a:schemeClr val="tx2"/>
                </a:solidFill>
              </a:rPr>
              <a:t>G=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</a:t>
            </a:r>
            <a:r>
              <a:rPr lang="en-US" altLang="zh-CN" sz="2800" dirty="0" smtClean="0">
                <a:solidFill>
                  <a:schemeClr val="tx2"/>
                </a:solidFill>
              </a:rPr>
              <a:t>(R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</a:t>
            </a:r>
            <a:r>
              <a:rPr lang="en-US" altLang="zh-CN" sz="2800" dirty="0" smtClean="0">
                <a:solidFill>
                  <a:schemeClr val="tx2"/>
                </a:solidFill>
              </a:rPr>
              <a:t>P)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solidFill>
                  <a:schemeClr val="tx2"/>
                </a:solidFill>
              </a:rPr>
              <a:t>(Q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</a:t>
            </a:r>
            <a:r>
              <a:rPr lang="en-US" altLang="zh-CN" sz="2800" dirty="0" smtClean="0">
                <a:solidFill>
                  <a:schemeClr val="tx2"/>
                </a:solidFill>
              </a:rPr>
              <a:t>(P</a:t>
            </a:r>
            <a:r>
              <a:rPr lang="en-US" altLang="zh-CN" sz="2800" dirty="0" smtClean="0">
                <a:solidFill>
                  <a:schemeClr val="tx2"/>
                </a:solidFill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solidFill>
                  <a:schemeClr val="tx2"/>
                </a:solidFill>
              </a:rPr>
              <a:t>R))</a:t>
            </a:r>
            <a:r>
              <a:rPr lang="zh-CN" altLang="zh-CN" sz="2800" dirty="0" smtClean="0">
                <a:solidFill>
                  <a:schemeClr val="tx2"/>
                </a:solidFill>
              </a:rPr>
              <a:t>的主合取范式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G=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R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P)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R))</a:t>
            </a:r>
            <a:endParaRPr lang="zh-CN" altLang="zh-CN" sz="2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= </a:t>
            </a:r>
            <a:r>
              <a:rPr lang="en-US" altLang="zh-CN" sz="2800" dirty="0" smtClean="0">
                <a:solidFill>
                  <a:srgbClr val="FFC000"/>
                </a:solidFill>
              </a:rPr>
              <a:t>(R</a:t>
            </a:r>
            <a:r>
              <a:rPr lang="en-US" altLang="zh-CN" sz="2800" dirty="0" smtClean="0">
                <a:solidFill>
                  <a:srgbClr val="FFC000"/>
                </a:solidFill>
                <a:sym typeface="Symbol" panose="05050102010706020507" pitchFamily="18" charset="2"/>
              </a:rPr>
              <a:t></a:t>
            </a:r>
            <a:r>
              <a:rPr lang="en-US" altLang="zh-CN" sz="2800" dirty="0" smtClean="0">
                <a:solidFill>
                  <a:srgbClr val="FFC000"/>
                </a:solidFill>
              </a:rPr>
              <a:t> P)</a:t>
            </a:r>
            <a:r>
              <a:rPr lang="en-US" altLang="zh-CN" sz="2800" dirty="0" smtClean="0">
                <a:solidFill>
                  <a:srgbClr val="FFC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(Q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R))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=((R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P)</a:t>
            </a:r>
            <a:r>
              <a:rPr lang="en-US" altLang="zh-CN" sz="2800" dirty="0" smtClean="0">
                <a:sym typeface="Symbol" panose="05050102010706020507" pitchFamily="18" charset="2"/>
              </a:rPr>
              <a:t> </a:t>
            </a:r>
            <a:r>
              <a:rPr lang="en-US" altLang="zh-CN" sz="2800" dirty="0" smtClean="0"/>
              <a:t>Q)</a:t>
            </a:r>
            <a:r>
              <a:rPr lang="en-US" altLang="zh-CN" sz="2800" dirty="0" smtClean="0">
                <a:sym typeface="Symbol" panose="05050102010706020507" pitchFamily="18" charset="2"/>
              </a:rPr>
              <a:t> (</a:t>
            </a:r>
            <a:r>
              <a:rPr lang="en-US" altLang="zh-CN" sz="2800" dirty="0" smtClean="0"/>
              <a:t>(R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P)</a:t>
            </a:r>
            <a:r>
              <a:rPr lang="en-US" altLang="zh-CN" sz="2800" dirty="0" smtClean="0">
                <a:sym typeface="Symbol" panose="05050102010706020507" pitchFamily="18" charset="2"/>
              </a:rPr>
              <a:t> 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)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dirty="0" smtClean="0"/>
              <a:t>=(R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/>
              <a:t>(</a:t>
            </a:r>
            <a:r>
              <a:rPr lang="en-US" altLang="zh-CN" sz="2800" dirty="0" smtClean="0"/>
              <a:t>R</a:t>
            </a:r>
            <a:r>
              <a:rPr lang="en-US" altLang="zh-CN" sz="2800" dirty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R)</a:t>
            </a:r>
            <a:endParaRPr lang="zh-CN" altLang="zh-CN" sz="2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=(R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 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R)</a:t>
            </a:r>
            <a:endParaRPr lang="zh-CN" altLang="zh-CN" sz="2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=(R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(P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P) )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 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(R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R))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 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R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( Q</a:t>
            </a:r>
            <a:r>
              <a:rPr lang="en-US" altLang="zh-CN" sz="2800" dirty="0" smtClean="0">
                <a:sym typeface="Symbol" panose="05050102010706020507" pitchFamily="18" charset="2"/>
              </a:rPr>
              <a:t></a:t>
            </a:r>
            <a:r>
              <a:rPr lang="en-US" altLang="zh-CN" sz="2800" dirty="0" smtClean="0"/>
              <a:t> Q))</a:t>
            </a:r>
            <a:endParaRPr lang="zh-CN" altLang="zh-CN" sz="2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 smtClean="0"/>
              <a:t>=(</a:t>
            </a:r>
            <a:r>
              <a:rPr lang="en-US" altLang="zh-CN" sz="2800" dirty="0" smtClean="0">
                <a:solidFill>
                  <a:srgbClr val="FFC000"/>
                </a:solidFill>
              </a:rPr>
              <a:t>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>
                <a:solidFill>
                  <a:srgbClr val="FFC000"/>
                </a:solidFill>
              </a:rPr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FFC000"/>
                </a:solidFill>
              </a:rPr>
              <a:t>R</a:t>
            </a:r>
            <a:r>
              <a:rPr lang="en-US" altLang="zh-CN" sz="2800" dirty="0" smtClean="0"/>
              <a:t>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R)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 P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</a:t>
            </a:r>
            <a:r>
              <a:rPr lang="en-US" altLang="zh-CN" sz="2800" dirty="0" smtClean="0"/>
              <a:t>R) </a:t>
            </a:r>
            <a:r>
              <a:rPr lang="en-US" altLang="zh-CN" sz="2800" dirty="0" smtClean="0">
                <a:sym typeface="Symbol" panose="05050102010706020507" pitchFamily="18" charset="2"/>
              </a:rPr>
              <a:t></a:t>
            </a:r>
            <a:r>
              <a:rPr lang="en-US" altLang="zh-CN" sz="2800" dirty="0" smtClean="0"/>
              <a:t>(P</a:t>
            </a:r>
            <a:r>
              <a:rPr lang="en-US" altLang="zh-CN" sz="2800" dirty="0" smtClean="0">
                <a:sym typeface="Symbol" panose="05050102010706020507" pitchFamily="18" charset="2"/>
              </a:rPr>
              <a:t></a:t>
            </a:r>
            <a:r>
              <a:rPr lang="en-US" altLang="zh-CN" sz="2800" dirty="0" smtClean="0"/>
              <a:t>Q</a:t>
            </a:r>
            <a:r>
              <a:rPr lang="en-US" altLang="zh-CN" sz="2800" dirty="0" smtClean="0">
                <a:sym typeface="Symbol" panose="05050102010706020507" pitchFamily="18" charset="2"/>
              </a:rPr>
              <a:t></a:t>
            </a:r>
            <a:r>
              <a:rPr lang="en-US" altLang="zh-CN" sz="2800" dirty="0" smtClean="0"/>
              <a:t> R)</a:t>
            </a:r>
            <a:endParaRPr lang="zh-CN" altLang="zh-CN" sz="2800" dirty="0" smtClean="0"/>
          </a:p>
          <a:p>
            <a:endParaRPr lang="zh-CN" altLang="en-US" sz="2800" dirty="0" smtClean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755362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76200" y="304800"/>
            <a:ext cx="8991600" cy="561975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掌握</a:t>
            </a:r>
            <a:r>
              <a:rPr lang="en-US" altLang="zh-CN" dirty="0" err="1" smtClean="0">
                <a:solidFill>
                  <a:srgbClr val="FFFFFF"/>
                </a:solidFill>
              </a:rPr>
              <a:t>Dijkastra</a:t>
            </a:r>
            <a:r>
              <a:rPr lang="zh-CN" altLang="en-US" dirty="0" smtClean="0">
                <a:solidFill>
                  <a:srgbClr val="FFFFFF"/>
                </a:solidFill>
              </a:rPr>
              <a:t>算法，最优树</a:t>
            </a:r>
            <a:r>
              <a:rPr lang="en-US" altLang="zh-CN" dirty="0" smtClean="0">
                <a:solidFill>
                  <a:srgbClr val="FFFFFF"/>
                </a:solidFill>
              </a:rPr>
              <a:t>(</a:t>
            </a:r>
            <a:r>
              <a:rPr lang="en-US" altLang="zh-CN" dirty="0" err="1" smtClean="0">
                <a:solidFill>
                  <a:srgbClr val="FFFFFF"/>
                </a:solidFill>
              </a:rPr>
              <a:t>kruscal</a:t>
            </a:r>
            <a:r>
              <a:rPr lang="en-US" altLang="zh-CN" dirty="0" smtClean="0">
                <a:solidFill>
                  <a:srgbClr val="FFFFFF"/>
                </a:solidFill>
              </a:rPr>
              <a:t>)</a:t>
            </a:r>
            <a:r>
              <a:rPr lang="zh-CN" altLang="en-US" dirty="0" smtClean="0">
                <a:solidFill>
                  <a:srgbClr val="FFFFFF"/>
                </a:solidFill>
              </a:rPr>
              <a:t>算法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 smtClean="0"/>
              <a:t>几种类型图不是</a:t>
            </a:r>
            <a:r>
              <a:rPr lang="en-US" altLang="zh-CN" dirty="0" smtClean="0"/>
              <a:t>H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① </a:t>
            </a:r>
            <a:r>
              <a:rPr lang="en-US" altLang="zh-CN" dirty="0" err="1" smtClean="0"/>
              <a:t>Cm,n</a:t>
            </a:r>
            <a:r>
              <a:rPr lang="en-US" altLang="zh-CN" dirty="0" smtClean="0"/>
              <a:t>   ; (</a:t>
            </a:r>
            <a:r>
              <a:rPr lang="zh-CN" altLang="en-US" dirty="0" smtClean="0"/>
              <a:t>引理</a:t>
            </a:r>
            <a:r>
              <a:rPr lang="en-US" altLang="zh-CN" dirty="0" smtClean="0"/>
              <a:t>4.4.3)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/>
              <a:t>②</a:t>
            </a:r>
            <a:r>
              <a:rPr lang="zh-CN" altLang="zh-CN" dirty="0" smtClean="0"/>
              <a:t>当</a:t>
            </a:r>
            <a:r>
              <a:rPr lang="en-US" altLang="zh-CN" dirty="0" err="1" smtClean="0"/>
              <a:t>m</a:t>
            </a:r>
            <a:r>
              <a:rPr lang="en-US" altLang="zh-CN" dirty="0" err="1" smtClean="0">
                <a:sym typeface="Symbol" panose="05050102010706020507" pitchFamily="18" charset="2"/>
              </a:rPr>
              <a:t></a:t>
            </a:r>
            <a:r>
              <a:rPr lang="en-US" altLang="zh-CN" dirty="0" err="1" smtClean="0"/>
              <a:t>n</a:t>
            </a:r>
            <a:r>
              <a:rPr lang="en-US" altLang="zh-CN" dirty="0" smtClean="0"/>
              <a:t>                                     </a:t>
            </a:r>
            <a:r>
              <a:rPr lang="zh-CN" altLang="zh-CN" dirty="0" smtClean="0"/>
              <a:t>是非</a:t>
            </a:r>
            <a:r>
              <a:rPr lang="en-US" altLang="zh-CN" dirty="0" smtClean="0"/>
              <a:t>Hamilton</a:t>
            </a:r>
            <a:r>
              <a:rPr lang="zh-CN" altLang="zh-CN" dirty="0" smtClean="0"/>
              <a:t>图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1500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15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/>
              <a:t>   (</a:t>
            </a:r>
            <a:r>
              <a:rPr lang="zh-CN" altLang="en-US" dirty="0" smtClean="0"/>
              <a:t>习题</a:t>
            </a:r>
            <a:r>
              <a:rPr lang="en-US" altLang="zh-CN" dirty="0" smtClean="0"/>
              <a:t>4.4-1)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/>
              <a:t>③                         </a:t>
            </a:r>
            <a:r>
              <a:rPr lang="zh-CN" altLang="zh-CN" dirty="0" smtClean="0"/>
              <a:t>是非</a:t>
            </a:r>
            <a:r>
              <a:rPr lang="en-US" altLang="zh-CN" dirty="0" smtClean="0"/>
              <a:t>Hamilton</a:t>
            </a:r>
            <a:r>
              <a:rPr lang="zh-CN" altLang="zh-CN" dirty="0" smtClean="0"/>
              <a:t>图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/>
              <a:t>                                                 </a:t>
            </a:r>
          </a:p>
          <a:p>
            <a:endParaRPr lang="en-US" altLang="zh-CN" dirty="0" smtClean="0"/>
          </a:p>
        </p:txBody>
      </p:sp>
      <p:grpSp>
        <p:nvGrpSpPr>
          <p:cNvPr id="31747" name="组合 2"/>
          <p:cNvGrpSpPr>
            <a:grpSpLocks/>
          </p:cNvGrpSpPr>
          <p:nvPr/>
        </p:nvGrpSpPr>
        <p:grpSpPr bwMode="auto">
          <a:xfrm>
            <a:off x="2195513" y="2060575"/>
            <a:ext cx="3276600" cy="838200"/>
            <a:chOff x="1371600" y="990600"/>
            <a:chExt cx="3276600" cy="838200"/>
          </a:xfrm>
        </p:grpSpPr>
        <p:grpSp>
          <p:nvGrpSpPr>
            <p:cNvPr id="31749" name="Group 10"/>
            <p:cNvGrpSpPr>
              <a:grpSpLocks/>
            </p:cNvGrpSpPr>
            <p:nvPr/>
          </p:nvGrpSpPr>
          <p:grpSpPr bwMode="auto">
            <a:xfrm>
              <a:off x="1371600" y="990600"/>
              <a:ext cx="2319338" cy="838200"/>
              <a:chOff x="1467" y="2602"/>
              <a:chExt cx="1461" cy="756"/>
            </a:xfrm>
          </p:grpSpPr>
          <p:sp>
            <p:nvSpPr>
              <p:cNvPr id="31751" name="Text Box 7"/>
              <p:cNvSpPr txBox="1">
                <a:spLocks noChangeArrowheads="1"/>
              </p:cNvSpPr>
              <p:nvPr/>
            </p:nvSpPr>
            <p:spPr bwMode="auto">
              <a:xfrm>
                <a:off x="1467" y="2602"/>
                <a:ext cx="624" cy="756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Ø"/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b="0" smtClean="0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b="0" baseline="-25000" smtClean="0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b="0" baseline="30000" smtClean="0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c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altLang="zh-CN" sz="4000" b="0" smtClean="0">
                  <a:solidFill>
                    <a:srgbClr val="FFFF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52" name="Line 9"/>
              <p:cNvSpPr>
                <a:spLocks noChangeShapeType="1"/>
              </p:cNvSpPr>
              <p:nvPr/>
            </p:nvSpPr>
            <p:spPr bwMode="auto">
              <a:xfrm>
                <a:off x="2112" y="2832"/>
                <a:ext cx="816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FFFF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1750" name="Text Box 7"/>
            <p:cNvSpPr txBox="1">
              <a:spLocks noChangeArrowheads="1"/>
            </p:cNvSpPr>
            <p:nvPr/>
          </p:nvSpPr>
          <p:spPr bwMode="auto">
            <a:xfrm>
              <a:off x="3657600" y="990600"/>
              <a:ext cx="990600" cy="83820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Ø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b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b="0" baseline="-2500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b="0" baseline="3000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c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zh-CN" sz="4000" b="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1748" name="Picture 6" descr="4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" r="54668" b="14203"/>
          <a:stretch>
            <a:fillRect/>
          </a:stretch>
        </p:blipFill>
        <p:spPr bwMode="auto">
          <a:xfrm>
            <a:off x="1600882" y="4148313"/>
            <a:ext cx="1376362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0415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258" y="636814"/>
            <a:ext cx="8715002" cy="5676674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zh-CN" altLang="en-US" sz="2800" dirty="0" smtClean="0"/>
              <a:t>集合</a:t>
            </a:r>
            <a:r>
              <a:rPr lang="en-US" altLang="zh-CN" sz="2800" dirty="0" smtClean="0"/>
              <a:t>A={G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/>
              <a:t>,G</a:t>
            </a:r>
            <a:r>
              <a:rPr lang="en-US" altLang="zh-CN" sz="2800" baseline="-25000" dirty="0" smtClean="0"/>
              <a:t>1</a:t>
            </a:r>
            <a:r>
              <a:rPr lang="en-US" altLang="zh-CN" sz="2800" dirty="0" smtClean="0"/>
              <a:t>,G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,…G</a:t>
            </a:r>
            <a:r>
              <a:rPr lang="en-US" altLang="zh-CN" sz="2800" baseline="-25000" dirty="0" smtClean="0"/>
              <a:t>15</a:t>
            </a:r>
            <a:r>
              <a:rPr lang="en-US" altLang="zh-CN" sz="2800" dirty="0" smtClean="0"/>
              <a:t>}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，其中</a:t>
            </a:r>
            <a:r>
              <a:rPr lang="zh-CN" altLang="en-US" sz="2800" dirty="0" smtClean="0"/>
              <a:t>公式</a:t>
            </a:r>
            <a:r>
              <a:rPr lang="en-US" altLang="zh-CN" sz="2800" dirty="0">
                <a:solidFill>
                  <a:srgbClr val="FFFFFF"/>
                </a:solidFill>
              </a:rPr>
              <a:t>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0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2</a:t>
            </a:r>
            <a:r>
              <a:rPr lang="en-US" altLang="zh-CN" sz="2800" dirty="0">
                <a:solidFill>
                  <a:srgbClr val="FFFFFF"/>
                </a:solidFill>
              </a:rPr>
              <a:t>,…G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15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的定义见表</a:t>
            </a:r>
            <a:r>
              <a:rPr lang="en-US" altLang="zh-CN" sz="2800" dirty="0"/>
              <a:t>1</a:t>
            </a:r>
            <a:r>
              <a:rPr lang="zh-CN" altLang="en-US" sz="2800" dirty="0" smtClean="0"/>
              <a:t>，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表示公式间的蕴涵关系</a:t>
            </a:r>
            <a:r>
              <a:rPr lang="zh-CN" altLang="en-US" sz="2800" dirty="0" smtClean="0"/>
              <a:t>。              集合</a:t>
            </a:r>
            <a:r>
              <a:rPr lang="en-US" altLang="zh-CN" sz="2800" dirty="0" smtClean="0"/>
              <a:t>B={H | (H</a:t>
            </a:r>
            <a:r>
              <a:rPr lang="en-US" altLang="zh-CN" sz="2800" dirty="0" smtClean="0">
                <a:sym typeface="Symbol" panose="05050102010706020507" pitchFamily="18" charset="2"/>
              </a:rPr>
              <a:t>A)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(G</a:t>
            </a:r>
            <a:r>
              <a:rPr lang="en-US" altLang="zh-CN" sz="2800" baseline="-25000" dirty="0" smtClean="0">
                <a:sym typeface="Symbol" panose="05050102010706020507" pitchFamily="18" charset="2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H)}</a:t>
            </a:r>
            <a:r>
              <a:rPr lang="zh-CN" altLang="en-US" sz="2800" dirty="0" smtClean="0"/>
              <a:t> 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(1)</a:t>
            </a:r>
            <a:r>
              <a:rPr lang="zh-CN" altLang="en-US" sz="2800" dirty="0" smtClean="0"/>
              <a:t>请</a:t>
            </a:r>
            <a:r>
              <a:rPr lang="zh-CN" altLang="en-US" sz="2800" dirty="0"/>
              <a:t>写出</a:t>
            </a:r>
            <a:r>
              <a:rPr lang="zh-CN" altLang="en-US" sz="2800" dirty="0" smtClean="0"/>
              <a:t>集合</a:t>
            </a:r>
            <a:r>
              <a:rPr lang="en-US" altLang="zh-CN" sz="2800" dirty="0" smtClean="0"/>
              <a:t>B</a:t>
            </a:r>
            <a:r>
              <a:rPr lang="zh-CN" altLang="en-US" sz="2800" dirty="0" smtClean="0"/>
              <a:t> 。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(2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画</a:t>
            </a:r>
            <a:r>
              <a:rPr lang="zh-CN" altLang="en-US" sz="2800" dirty="0"/>
              <a:t>出</a:t>
            </a:r>
            <a:r>
              <a:rPr lang="en-US" altLang="zh-CN" sz="2800" dirty="0" smtClean="0"/>
              <a:t>(B </a:t>
            </a:r>
            <a:r>
              <a:rPr lang="en-US" altLang="zh-CN" sz="2800" dirty="0"/>
              <a:t>, </a:t>
            </a:r>
            <a:r>
              <a:rPr lang="en-US" altLang="zh-CN" sz="2800" kern="1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)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Hasse</a:t>
            </a:r>
            <a:r>
              <a:rPr lang="zh-CN" altLang="en-US" sz="2800" dirty="0"/>
              <a:t>图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800" dirty="0"/>
              <a:t>回答问题时，请使用 </a:t>
            </a:r>
            <a:r>
              <a:rPr lang="en-US" altLang="zh-CN" sz="2800" dirty="0">
                <a:solidFill>
                  <a:srgbClr val="FFFFFF"/>
                </a:solidFill>
              </a:rPr>
              <a:t>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0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2</a:t>
            </a:r>
            <a:r>
              <a:rPr lang="en-US" altLang="zh-CN" sz="2800" dirty="0">
                <a:solidFill>
                  <a:srgbClr val="FFFFFF"/>
                </a:solidFill>
              </a:rPr>
              <a:t>,…G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15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不要使用等价于 的公式。直接写出结果，不用写中间推导过程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800" dirty="0" smtClean="0"/>
              <a:t>表</a:t>
            </a:r>
            <a:r>
              <a:rPr lang="en-US" altLang="zh-CN" sz="2800" dirty="0" smtClean="0"/>
              <a:t>1 </a:t>
            </a:r>
            <a:r>
              <a:rPr lang="zh-CN" altLang="en-US" sz="2800" dirty="0" smtClean="0"/>
              <a:t>公式</a:t>
            </a:r>
            <a:r>
              <a:rPr lang="en-US" altLang="zh-CN" sz="2800" dirty="0">
                <a:solidFill>
                  <a:srgbClr val="FFFFFF"/>
                </a:solidFill>
              </a:rPr>
              <a:t>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0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</a:t>
            </a:r>
            <a:r>
              <a:rPr lang="en-US" altLang="zh-CN" sz="2800" dirty="0">
                <a:solidFill>
                  <a:srgbClr val="FFFFFF"/>
                </a:solidFill>
              </a:rPr>
              <a:t>,G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2</a:t>
            </a:r>
            <a:r>
              <a:rPr lang="en-US" altLang="zh-CN" sz="2800" dirty="0">
                <a:solidFill>
                  <a:srgbClr val="FFFFFF"/>
                </a:solidFill>
              </a:rPr>
              <a:t>,…G</a:t>
            </a:r>
            <a:r>
              <a:rPr lang="en-US" altLang="zh-CN" sz="2800" baseline="-25000" dirty="0">
                <a:solidFill>
                  <a:srgbClr val="FFFFFF"/>
                </a:solidFill>
              </a:rPr>
              <a:t>15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的定义。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F31A88-6409-4B5C-AFAB-4C4235BBA01D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7" y="4306682"/>
            <a:ext cx="7597907" cy="2006806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49680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706" y="334735"/>
            <a:ext cx="8131629" cy="559797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解：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(1){G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(2)</a:t>
            </a:r>
            <a:endParaRPr lang="en-US" altLang="zh-CN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3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F31A88-6409-4B5C-AFAB-4C4235BBA01D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95" y="2166658"/>
            <a:ext cx="3630669" cy="33698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255909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0D8E8515-9863-4005-9A44-CBA0FC889B3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679" y="779929"/>
            <a:ext cx="8985250" cy="5257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zh-CN" dirty="0" smtClean="0">
                <a:effectLst/>
              </a:rPr>
              <a:t>请利用</a:t>
            </a:r>
            <a:r>
              <a:rPr lang="en-US" altLang="zh-CN" dirty="0" smtClean="0">
                <a:effectLst/>
              </a:rPr>
              <a:t>Dijkstra</a:t>
            </a:r>
            <a:r>
              <a:rPr lang="zh-CN" altLang="zh-CN" dirty="0" smtClean="0">
                <a:effectLst/>
              </a:rPr>
              <a:t>算法求下面权图中</a:t>
            </a:r>
            <a:r>
              <a:rPr lang="en-US" altLang="zh-CN" dirty="0" smtClean="0">
                <a:effectLst/>
              </a:rPr>
              <a:t>A</a:t>
            </a:r>
            <a:r>
              <a:rPr lang="zh-CN" altLang="zh-CN" dirty="0" smtClean="0">
                <a:effectLst/>
              </a:rPr>
              <a:t>点到其它各点的最短路及其距离（须给出详细的解题步骤，以及最终求出的最短路线、距离）</a:t>
            </a:r>
          </a:p>
        </p:txBody>
      </p:sp>
      <p:pic>
        <p:nvPicPr>
          <p:cNvPr id="6148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55" y="2498230"/>
            <a:ext cx="4646961" cy="35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0627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练习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判断对错：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(1)</a:t>
            </a:r>
            <a:r>
              <a:rPr lang="zh-CN" altLang="en-US" dirty="0" smtClean="0"/>
              <a:t>存在集合</a:t>
            </a:r>
            <a:r>
              <a:rPr lang="en-US" altLang="zh-CN" dirty="0" smtClean="0"/>
              <a:t>A,B   ,</a:t>
            </a:r>
            <a:r>
              <a:rPr lang="zh-CN" altLang="en-US" dirty="0" smtClean="0"/>
              <a:t>使</a:t>
            </a:r>
            <a:r>
              <a:rPr lang="en-US" altLang="zh-CN" dirty="0" smtClean="0"/>
              <a:t>A</a:t>
            </a:r>
            <a:r>
              <a:rPr lang="en-US" altLang="zh-CN" dirty="0" smtClean="0">
                <a:ea typeface="华文新魏" pitchFamily="2" charset="-122"/>
                <a:sym typeface="Symbol" pitchFamily="18" charset="2"/>
              </a:rPr>
              <a:t>B</a:t>
            </a:r>
            <a:r>
              <a:rPr lang="zh-CN" altLang="en-US" dirty="0" smtClean="0">
                <a:latin typeface="+mn-ea"/>
                <a:sym typeface="Symbol" pitchFamily="18" charset="2"/>
              </a:rPr>
              <a:t>且</a:t>
            </a:r>
            <a:r>
              <a:rPr lang="en-US" altLang="zh-CN" dirty="0" smtClean="0"/>
              <a:t>A</a:t>
            </a:r>
            <a:r>
              <a:rPr lang="en-US" altLang="zh-CN" dirty="0" smtClean="0">
                <a:solidFill>
                  <a:srgbClr val="FFFF66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ea typeface="华文新魏" pitchFamily="2" charset="-122"/>
                <a:sym typeface="Symbol" pitchFamily="18" charset="2"/>
              </a:rPr>
              <a:t> </a:t>
            </a:r>
            <a:r>
              <a:rPr lang="en-US" altLang="zh-CN" dirty="0" smtClean="0">
                <a:ea typeface="华文新魏" pitchFamily="2" charset="-122"/>
                <a:sym typeface="Symbol" pitchFamily="18" charset="2"/>
              </a:rPr>
              <a:t>B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(2)</a:t>
            </a:r>
            <a:r>
              <a:rPr lang="zh-CN" altLang="en-US" dirty="0" smtClean="0">
                <a:sym typeface="Symbol" pitchFamily="18" charset="2"/>
              </a:rPr>
              <a:t>设</a:t>
            </a:r>
            <a:r>
              <a:rPr lang="en-US" altLang="zh-CN" dirty="0" smtClean="0">
                <a:sym typeface="Symbol" pitchFamily="18" charset="2"/>
              </a:rPr>
              <a:t>A={1,3}, B={2,3} </a:t>
            </a:r>
            <a:r>
              <a:rPr lang="zh-CN" altLang="en-US" dirty="0" smtClean="0">
                <a:ea typeface="华文新魏" pitchFamily="2" charset="-122"/>
                <a:sym typeface="Symbol" pitchFamily="18" charset="2"/>
              </a:rPr>
              <a:t></a:t>
            </a:r>
            <a:r>
              <a:rPr lang="en-US" altLang="zh-CN" dirty="0" smtClean="0">
                <a:ea typeface="华文新魏" pitchFamily="2" charset="-122"/>
              </a:rPr>
              <a:t>(A)-</a:t>
            </a:r>
            <a:r>
              <a:rPr lang="zh-CN" altLang="en-US" dirty="0" smtClean="0">
                <a:ea typeface="华文新魏" pitchFamily="2" charset="-122"/>
                <a:sym typeface="Symbol" pitchFamily="18" charset="2"/>
              </a:rPr>
              <a:t></a:t>
            </a:r>
            <a:r>
              <a:rPr lang="en-US" altLang="zh-CN" dirty="0" smtClean="0">
                <a:ea typeface="华文新魏" pitchFamily="2" charset="-122"/>
              </a:rPr>
              <a:t>(B )={ {1}, {1,3}}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ea typeface="华文新魏" pitchFamily="2" charset="-122"/>
              </a:rPr>
              <a:t>(3)</a:t>
            </a:r>
            <a:r>
              <a:rPr lang="zh-CN" altLang="en-US" dirty="0" smtClean="0"/>
              <a:t>若</a:t>
            </a:r>
            <a:r>
              <a:rPr lang="en-US" altLang="zh-CN" dirty="0" smtClean="0"/>
              <a:t>R1,R2</a:t>
            </a:r>
            <a:r>
              <a:rPr lang="zh-CN" altLang="en-US" dirty="0" smtClean="0"/>
              <a:t>有反对称性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</a:t>
            </a:r>
            <a:r>
              <a:rPr lang="en-US" altLang="zh-CN" dirty="0" smtClean="0"/>
              <a:t>R1</a:t>
            </a:r>
            <a:r>
              <a:rPr lang="en-US" altLang="zh-CN" dirty="0" smtClean="0">
                <a:sym typeface="Symbol" pitchFamily="18" charset="2"/>
              </a:rPr>
              <a:t>∪</a:t>
            </a:r>
            <a:r>
              <a:rPr lang="en-US" altLang="zh-CN" dirty="0" smtClean="0"/>
              <a:t>R2</a:t>
            </a:r>
            <a:r>
              <a:rPr lang="zh-CN" altLang="en-US" dirty="0" smtClean="0"/>
              <a:t>有反对称性</a:t>
            </a:r>
            <a:endParaRPr lang="en-US" altLang="zh-CN" dirty="0" smtClean="0"/>
          </a:p>
          <a:p>
            <a:pPr lvl="0">
              <a:buClr>
                <a:srgbClr val="FFCC00"/>
              </a:buClr>
              <a:buNone/>
              <a:defRPr/>
            </a:pPr>
            <a:r>
              <a:rPr lang="en-US" altLang="zh-CN" dirty="0">
                <a:solidFill>
                  <a:srgbClr val="FFFFFF"/>
                </a:solidFill>
                <a:sym typeface="Symbol" pitchFamily="18" charset="2"/>
              </a:rPr>
              <a:t>(4)</a:t>
            </a:r>
            <a:r>
              <a:rPr lang="zh-CN" altLang="en-US" dirty="0">
                <a:solidFill>
                  <a:srgbClr val="FFFFFF"/>
                </a:solidFill>
                <a:sym typeface="Symbol" pitchFamily="18" charset="2"/>
              </a:rPr>
              <a:t>设：</a:t>
            </a:r>
            <a:r>
              <a:rPr lang="en-US" altLang="zh-CN" dirty="0">
                <a:solidFill>
                  <a:srgbClr val="FFFFFF"/>
                </a:solidFill>
                <a:sym typeface="Symbol" pitchFamily="18" charset="2"/>
              </a:rPr>
              <a:t>x </a:t>
            </a:r>
            <a:r>
              <a:rPr lang="en-US" altLang="zh-CN" dirty="0">
                <a:solidFill>
                  <a:srgbClr val="FFFFFF"/>
                </a:solidFill>
              </a:rPr>
              <a:t> e</a:t>
            </a:r>
            <a:r>
              <a:rPr lang="en-US" altLang="zh-CN" baseline="30000" dirty="0">
                <a:solidFill>
                  <a:srgbClr val="FFFFFF"/>
                </a:solidFill>
              </a:rPr>
              <a:t>x </a:t>
            </a:r>
            <a:r>
              <a:rPr lang="zh-CN" altLang="en-US" baseline="30000" dirty="0">
                <a:solidFill>
                  <a:srgbClr val="FFFFFF"/>
                </a:solidFill>
              </a:rPr>
              <a:t>，</a:t>
            </a:r>
            <a:r>
              <a:rPr lang="en-US" altLang="zh-CN" dirty="0">
                <a:solidFill>
                  <a:srgbClr val="FFFFFF"/>
                </a:solidFill>
                <a:sym typeface="Symbol" pitchFamily="18" charset="2"/>
              </a:rPr>
              <a:t>x </a:t>
            </a:r>
            <a:r>
              <a:rPr lang="en-US" altLang="zh-CN" dirty="0">
                <a:solidFill>
                  <a:srgbClr val="FFFFFF"/>
                </a:solidFill>
                <a:ea typeface="华文新魏" pitchFamily="2" charset="-122"/>
                <a:sym typeface="Symbol" pitchFamily="18" charset="2"/>
              </a:rPr>
              <a:t>R,</a:t>
            </a:r>
            <a:r>
              <a:rPr lang="zh-CN" altLang="en-US" dirty="0">
                <a:solidFill>
                  <a:srgbClr val="FFFFFF"/>
                </a:solidFill>
                <a:latin typeface="宋体"/>
                <a:sym typeface="Symbol" pitchFamily="18" charset="2"/>
              </a:rPr>
              <a:t>则</a:t>
            </a:r>
            <a:r>
              <a:rPr lang="zh-CN" altLang="en-US" dirty="0">
                <a:solidFill>
                  <a:srgbClr val="FFFFFF"/>
                </a:solidFill>
                <a:sym typeface="Symbol" pitchFamily="18" charset="2"/>
              </a:rPr>
              <a:t>是</a:t>
            </a:r>
            <a:r>
              <a:rPr lang="en-US" altLang="zh-CN" dirty="0">
                <a:solidFill>
                  <a:srgbClr val="FFFFFF"/>
                </a:solidFill>
                <a:latin typeface="宋体"/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FFFF"/>
                </a:solidFill>
                <a:latin typeface="宋体"/>
                <a:sym typeface="Symbol" pitchFamily="18" charset="2"/>
              </a:rPr>
              <a:t>到</a:t>
            </a:r>
            <a:r>
              <a:rPr lang="en-US" altLang="zh-CN" dirty="0">
                <a:solidFill>
                  <a:srgbClr val="FFFFFF"/>
                </a:solidFill>
                <a:sym typeface="Symbol" pitchFamily="18" charset="2"/>
              </a:rPr>
              <a:t>R</a:t>
            </a:r>
            <a:r>
              <a:rPr lang="en-US" altLang="zh-CN" baseline="30000" dirty="0">
                <a:solidFill>
                  <a:srgbClr val="FFFFFF"/>
                </a:solidFill>
                <a:sym typeface="Symbol" pitchFamily="18" charset="2"/>
              </a:rPr>
              <a:t>+</a:t>
            </a:r>
            <a:r>
              <a:rPr lang="zh-CN" altLang="en-US" dirty="0">
                <a:solidFill>
                  <a:srgbClr val="FFFFFF"/>
                </a:solidFill>
                <a:latin typeface="宋体"/>
                <a:sym typeface="Symbol" pitchFamily="18" charset="2"/>
              </a:rPr>
              <a:t>的一一映射</a:t>
            </a:r>
            <a:endParaRPr lang="en-US" altLang="zh-CN" dirty="0">
              <a:solidFill>
                <a:srgbClr val="FFFFFF"/>
              </a:solidFill>
              <a:latin typeface="宋体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(5)(PQ)</a:t>
            </a:r>
            <a:r>
              <a:rPr lang="en-US" altLang="zh-CN" dirty="0" smtClean="0">
                <a:sym typeface="Symbol"/>
              </a:rPr>
              <a:t> (P  Q)</a:t>
            </a:r>
            <a:r>
              <a:rPr lang="zh-CN" altLang="en-US" dirty="0" smtClean="0">
                <a:sym typeface="Symbol"/>
              </a:rPr>
              <a:t>为恒假公式</a:t>
            </a:r>
            <a:endParaRPr lang="en-US" altLang="zh-CN" dirty="0" smtClean="0">
              <a:sym typeface="Symbol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sym typeface="Symbol"/>
              </a:rPr>
              <a:t>(6)</a:t>
            </a:r>
            <a:r>
              <a:rPr lang="zh-CN" altLang="en-US" dirty="0" smtClean="0">
                <a:solidFill>
                  <a:srgbClr val="FFFF00"/>
                </a:solidFill>
                <a:sym typeface="Symbol"/>
              </a:rPr>
              <a:t> </a:t>
            </a:r>
            <a:r>
              <a:rPr lang="en-US" altLang="zh-CN" dirty="0" smtClean="0">
                <a:sym typeface="Symbol"/>
              </a:rPr>
              <a:t></a:t>
            </a:r>
            <a:r>
              <a:rPr lang="en-US" altLang="zh-CN" dirty="0" smtClean="0"/>
              <a:t>x(G(x)</a:t>
            </a:r>
            <a:r>
              <a:rPr lang="zh-CN" altLang="en-US" dirty="0" smtClean="0">
                <a:sym typeface="Symbol"/>
              </a:rPr>
              <a:t> </a:t>
            </a:r>
            <a:r>
              <a:rPr lang="en-US" altLang="zh-CN" dirty="0" smtClean="0">
                <a:sym typeface="Symbol"/>
              </a:rPr>
              <a:t>H(x))</a:t>
            </a:r>
            <a:r>
              <a:rPr lang="zh-CN" altLang="en-US" dirty="0" smtClean="0">
                <a:sym typeface="Symbol"/>
              </a:rPr>
              <a:t>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dirty="0" smtClean="0">
                <a:sym typeface="Symbol"/>
              </a:rPr>
              <a:t></a:t>
            </a:r>
            <a:r>
              <a:rPr lang="en-US" altLang="zh-CN" dirty="0" err="1" smtClean="0"/>
              <a:t>xG</a:t>
            </a:r>
            <a:r>
              <a:rPr lang="en-US" altLang="zh-CN" dirty="0" smtClean="0"/>
              <a:t>(x)</a:t>
            </a:r>
            <a:r>
              <a:rPr lang="en-US" altLang="zh-CN" dirty="0" smtClean="0">
                <a:sym typeface="Symbol"/>
              </a:rPr>
              <a:t> </a:t>
            </a:r>
            <a:r>
              <a:rPr lang="zh-CN" altLang="en-US" dirty="0" smtClean="0">
                <a:sym typeface="Symbol"/>
              </a:rPr>
              <a:t> </a:t>
            </a:r>
            <a:r>
              <a:rPr lang="en-US" altLang="zh-CN" dirty="0" smtClean="0">
                <a:sym typeface="Symbol"/>
              </a:rPr>
              <a:t></a:t>
            </a:r>
            <a:r>
              <a:rPr lang="en-US" altLang="zh-CN" dirty="0" err="1" smtClean="0"/>
              <a:t>x</a:t>
            </a:r>
            <a:r>
              <a:rPr lang="en-US" altLang="zh-CN" dirty="0" err="1" smtClean="0">
                <a:sym typeface="Symbol"/>
              </a:rPr>
              <a:t>H</a:t>
            </a:r>
            <a:r>
              <a:rPr lang="en-US" altLang="zh-CN" dirty="0" smtClean="0">
                <a:sym typeface="Symbol"/>
              </a:rPr>
              <a:t>(x)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sym typeface="Symbol" pitchFamily="18" charset="2"/>
              </a:rPr>
              <a:t>(7) </a:t>
            </a:r>
            <a:r>
              <a:rPr lang="en-US" altLang="zh-CN" dirty="0" smtClean="0">
                <a:sym typeface="Symbol" pitchFamily="18" charset="2"/>
              </a:rPr>
              <a:t>(PQ) R</a:t>
            </a:r>
            <a:r>
              <a:rPr lang="zh-CN" altLang="en-US" dirty="0" smtClean="0">
                <a:sym typeface="Symbol" pitchFamily="18" charset="2"/>
              </a:rPr>
              <a:t>与</a:t>
            </a:r>
            <a:r>
              <a:rPr lang="en-US" altLang="zh-CN" dirty="0" smtClean="0">
                <a:sym typeface="Symbol" pitchFamily="18" charset="2"/>
              </a:rPr>
              <a:t>(P</a:t>
            </a:r>
            <a:r>
              <a:rPr lang="en-US" altLang="zh-CN" dirty="0" smtClean="0">
                <a:sym typeface="Symbol"/>
              </a:rPr>
              <a:t>Q)</a:t>
            </a:r>
            <a:r>
              <a:rPr lang="en-US" altLang="zh-CN" dirty="0" smtClean="0">
                <a:sym typeface="Symbol" pitchFamily="18" charset="2"/>
              </a:rPr>
              <a:t> R</a:t>
            </a:r>
            <a:r>
              <a:rPr lang="zh-CN" altLang="en-US" dirty="0" smtClean="0">
                <a:sym typeface="Symbol" pitchFamily="18" charset="2"/>
              </a:rPr>
              <a:t>等价</a:t>
            </a:r>
            <a:endParaRPr lang="zh-CN" altLang="zh-CN" dirty="0" smtClean="0"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2288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0DA307-8C53-43F7-887B-F39E81606833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201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04800"/>
            <a:ext cx="9144000" cy="6324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(8)</a:t>
            </a:r>
            <a:r>
              <a:rPr lang="zh-CN" altLang="en-US" dirty="0" smtClean="0"/>
              <a:t>对于集合</a:t>
            </a:r>
            <a:r>
              <a:rPr lang="en-US" altLang="zh-CN" dirty="0" smtClean="0"/>
              <a:t>A,B,C,</a:t>
            </a:r>
            <a:r>
              <a:rPr lang="zh-CN" altLang="en-US" dirty="0" smtClean="0"/>
              <a:t>若</a:t>
            </a:r>
            <a:r>
              <a:rPr lang="en-US" altLang="zh-CN" dirty="0" smtClean="0">
                <a:solidFill>
                  <a:srgbClr val="FFFF00"/>
                </a:solidFill>
              </a:rPr>
              <a:t>A</a:t>
            </a:r>
            <a:r>
              <a:rPr lang="en-US" altLang="zh-CN" dirty="0" smtClean="0">
                <a:solidFill>
                  <a:srgbClr val="FFFF00"/>
                </a:solidFill>
                <a:sym typeface="Symbol"/>
              </a:rPr>
              <a:t> B</a:t>
            </a:r>
            <a:r>
              <a:rPr lang="en-US" altLang="zh-CN" dirty="0" smtClean="0">
                <a:sym typeface="Symbol"/>
              </a:rPr>
              <a:t>=A C,</a:t>
            </a:r>
            <a:r>
              <a:rPr lang="en-US" altLang="zh-CN" dirty="0" smtClean="0">
                <a:ea typeface="华文新魏" pitchFamily="2" charset="-122"/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  <a:ea typeface="华文新魏" pitchFamily="2" charset="-122"/>
              </a:rPr>
              <a:t>A</a:t>
            </a:r>
            <a:r>
              <a:rPr lang="en-US" altLang="zh-CN" dirty="0" smtClean="0">
                <a:solidFill>
                  <a:srgbClr val="FFFF00"/>
                </a:solidFill>
                <a:sym typeface="Symbol"/>
              </a:rPr>
              <a:t> B</a:t>
            </a:r>
            <a:r>
              <a:rPr lang="en-US" altLang="zh-CN" dirty="0" smtClean="0">
                <a:sym typeface="Symbol"/>
              </a:rPr>
              <a:t>=A C,</a:t>
            </a:r>
            <a:r>
              <a:rPr lang="zh-CN" altLang="en-US" dirty="0" smtClean="0">
                <a:sym typeface="Symbol"/>
              </a:rPr>
              <a:t>则</a:t>
            </a:r>
            <a:r>
              <a:rPr lang="en-US" altLang="zh-CN" dirty="0" smtClean="0">
                <a:sym typeface="Symbol"/>
              </a:rPr>
              <a:t>B=C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sym typeface="Symbol" pitchFamily="18" charset="2"/>
              </a:rPr>
              <a:t>(9)</a:t>
            </a:r>
            <a:r>
              <a:rPr lang="en-US" altLang="zh-CN" dirty="0" smtClean="0">
                <a:sym typeface="Symbol" pitchFamily="18" charset="2"/>
              </a:rPr>
              <a:t>A={1,2,3},A</a:t>
            </a:r>
            <a:r>
              <a:rPr lang="zh-CN" altLang="en-US" dirty="0" smtClean="0">
                <a:sym typeface="Symbol" pitchFamily="18" charset="2"/>
              </a:rPr>
              <a:t>上共有</a:t>
            </a:r>
            <a:r>
              <a:rPr lang="en-US" altLang="zh-CN" dirty="0" smtClean="0">
                <a:sym typeface="Symbol" pitchFamily="18" charset="2"/>
              </a:rPr>
              <a:t>6</a:t>
            </a:r>
            <a:r>
              <a:rPr lang="zh-CN" altLang="en-US" dirty="0" smtClean="0">
                <a:sym typeface="Symbol" pitchFamily="18" charset="2"/>
              </a:rPr>
              <a:t>个等价关系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(10)</a:t>
            </a:r>
            <a:r>
              <a:rPr lang="zh-CN" altLang="en-US" dirty="0" smtClean="0">
                <a:sym typeface="Symbol" pitchFamily="18" charset="2"/>
              </a:rPr>
              <a:t>若</a:t>
            </a:r>
            <a:r>
              <a:rPr lang="en-US" altLang="zh-CN" dirty="0" smtClean="0">
                <a:sym typeface="Symbol" pitchFamily="18" charset="2"/>
              </a:rPr>
              <a:t>A</a:t>
            </a:r>
            <a:r>
              <a:rPr lang="en-US" altLang="zh-CN" dirty="0" smtClean="0">
                <a:solidFill>
                  <a:srgbClr val="FFFF00"/>
                </a:solidFill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B,</a:t>
            </a:r>
            <a:r>
              <a:rPr lang="zh-CN" altLang="en-US" dirty="0" smtClean="0">
                <a:latin typeface="Times New Roman" pitchFamily="18" charset="0"/>
                <a:sym typeface="Symbol" pitchFamily="18" charset="2"/>
              </a:rPr>
              <a:t>则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dirty="0" smtClean="0">
                <a:sym typeface="Symbol"/>
              </a:rPr>
              <a:t> B=</a:t>
            </a:r>
            <a:r>
              <a:rPr lang="en-US" altLang="zh-CN" dirty="0" smtClean="0">
                <a:solidFill>
                  <a:srgbClr val="FFFF00"/>
                </a:solidFill>
                <a:sym typeface="Symbol"/>
              </a:rPr>
              <a:t>A</a:t>
            </a:r>
            <a:r>
              <a:rPr lang="en-US" altLang="zh-CN" dirty="0" smtClean="0">
                <a:sym typeface="Symbol"/>
              </a:rPr>
              <a:t>, A B=</a:t>
            </a:r>
            <a:r>
              <a:rPr lang="en-US" altLang="zh-CN" dirty="0" smtClean="0">
                <a:solidFill>
                  <a:srgbClr val="FFFF00"/>
                </a:solidFill>
                <a:sym typeface="Symbol"/>
              </a:rPr>
              <a:t>B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(11)(P Q) ((</a:t>
            </a:r>
            <a:r>
              <a:rPr lang="en-US" altLang="zh-CN" dirty="0" smtClean="0">
                <a:solidFill>
                  <a:srgbClr val="FFFF00"/>
                </a:solidFill>
                <a:sym typeface="Symbol" pitchFamily="18" charset="2"/>
              </a:rPr>
              <a:t>Q R</a:t>
            </a:r>
            <a:r>
              <a:rPr lang="en-US" altLang="zh-CN" dirty="0" smtClean="0">
                <a:sym typeface="Symbol" pitchFamily="18" charset="2"/>
              </a:rPr>
              <a:t>) (PR))</a:t>
            </a:r>
            <a:r>
              <a:rPr lang="zh-CN" altLang="en-US" dirty="0" smtClean="0">
                <a:sym typeface="Symbol" pitchFamily="18" charset="2"/>
              </a:rPr>
              <a:t>是恒真公式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</a:rPr>
              <a:t>(12)</a:t>
            </a:r>
            <a:r>
              <a:rPr lang="zh-CN" altLang="en-US" dirty="0" smtClean="0"/>
              <a:t>设</a:t>
            </a:r>
            <a:r>
              <a:rPr lang="en-US" altLang="zh-CN" dirty="0" smtClean="0"/>
              <a:t>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Skolem</a:t>
            </a:r>
            <a:r>
              <a:rPr lang="zh-CN" altLang="en-US" dirty="0" smtClean="0"/>
              <a:t>范式</a:t>
            </a:r>
            <a:r>
              <a:rPr lang="en-US" altLang="zh-CN" dirty="0" smtClean="0"/>
              <a:t>,S</a:t>
            </a:r>
            <a:r>
              <a:rPr lang="zh-CN" altLang="en-US" dirty="0" smtClean="0"/>
              <a:t>与</a:t>
            </a:r>
            <a:r>
              <a:rPr lang="en-US" altLang="zh-CN" dirty="0" smtClean="0"/>
              <a:t>G</a:t>
            </a:r>
            <a:r>
              <a:rPr lang="zh-CN" altLang="en-US" dirty="0" smtClean="0"/>
              <a:t>恒真性等价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+mn-ea"/>
                <a:sym typeface="Symbol" pitchFamily="18" charset="2"/>
              </a:rPr>
              <a:t>答案</a:t>
            </a:r>
            <a:r>
              <a:rPr lang="en-US" altLang="zh-CN" dirty="0" smtClean="0">
                <a:latin typeface="+mn-ea"/>
                <a:sym typeface="Wingdings" pitchFamily="2" charset="2"/>
              </a:rPr>
              <a:t>: (3),(6),(7),(9),(12) </a:t>
            </a:r>
            <a:r>
              <a:rPr lang="zh-CN" altLang="en-US" dirty="0" smtClean="0">
                <a:latin typeface="+mn-ea"/>
                <a:sym typeface="Wingdings" pitchFamily="2" charset="2"/>
              </a:rPr>
              <a:t>为错，其余对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 smtClean="0"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</p:txBody>
      </p:sp>
      <p:sp>
        <p:nvSpPr>
          <p:cNvPr id="123907" name="Line 6"/>
          <p:cNvSpPr>
            <a:spLocks noChangeShapeType="1"/>
          </p:cNvSpPr>
          <p:nvPr/>
        </p:nvSpPr>
        <p:spPr bwMode="auto">
          <a:xfrm>
            <a:off x="6400800" y="3810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8" name="Line 6"/>
          <p:cNvSpPr>
            <a:spLocks noChangeShapeType="1"/>
          </p:cNvSpPr>
          <p:nvPr/>
        </p:nvSpPr>
        <p:spPr bwMode="auto">
          <a:xfrm>
            <a:off x="7543800" y="3810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2391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A2041D-D6FB-457A-9802-B5E182D89911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68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093" y="990600"/>
            <a:ext cx="8523514" cy="548704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+mn-ea"/>
                <a:sym typeface="Symbol" pitchFamily="18" charset="2"/>
              </a:rPr>
              <a:t>简答题：</a:t>
            </a:r>
            <a:endParaRPr lang="en-US" altLang="zh-CN" dirty="0" smtClean="0">
              <a:latin typeface="+mn-ea"/>
              <a:sym typeface="Symbol" pitchFamily="18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(1)</a:t>
            </a:r>
            <a:r>
              <a:rPr lang="zh-CN" altLang="en-US" dirty="0" smtClean="0">
                <a:sym typeface="Symbol" pitchFamily="18" charset="2"/>
              </a:rPr>
              <a:t>集合</a:t>
            </a:r>
            <a:r>
              <a:rPr lang="en-US" altLang="zh-CN" dirty="0" smtClean="0">
                <a:sym typeface="Symbol" pitchFamily="18" charset="2"/>
              </a:rPr>
              <a:t>A</a:t>
            </a:r>
            <a:r>
              <a:rPr lang="zh-CN" altLang="en-US" dirty="0" smtClean="0">
                <a:sym typeface="Symbol" pitchFamily="18" charset="2"/>
              </a:rPr>
              <a:t>有</a:t>
            </a:r>
            <a:r>
              <a:rPr lang="en-US" altLang="zh-CN" dirty="0" smtClean="0">
                <a:sym typeface="Symbol" pitchFamily="18" charset="2"/>
              </a:rPr>
              <a:t>n</a:t>
            </a:r>
            <a:r>
              <a:rPr lang="zh-CN" altLang="en-US" dirty="0" smtClean="0">
                <a:sym typeface="Symbol" pitchFamily="18" charset="2"/>
              </a:rPr>
              <a:t>个元素，</a:t>
            </a:r>
            <a:r>
              <a:rPr lang="en-US" altLang="zh-CN" dirty="0" smtClean="0">
                <a:sym typeface="Symbol" pitchFamily="18" charset="2"/>
              </a:rPr>
              <a:t>A</a:t>
            </a:r>
            <a:r>
              <a:rPr lang="zh-CN" altLang="en-US" dirty="0" smtClean="0">
                <a:sym typeface="Symbol" pitchFamily="18" charset="2"/>
              </a:rPr>
              <a:t>上有多少个即对称又反对称的关系？</a:t>
            </a:r>
            <a:endParaRPr lang="en-US" altLang="zh-CN" baseline="30000" dirty="0" smtClean="0">
              <a:sym typeface="Symbol" pitchFamily="18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ym typeface="Symbol" pitchFamily="18" charset="2"/>
              </a:rPr>
              <a:t>(2)P,Q,R</a:t>
            </a:r>
            <a:r>
              <a:rPr lang="zh-CN" altLang="en-US" dirty="0" smtClean="0">
                <a:sym typeface="Symbol" pitchFamily="18" charset="2"/>
              </a:rPr>
              <a:t>共有多少个极小项？满足某个极小项</a:t>
            </a:r>
            <a:r>
              <a:rPr lang="en-US" altLang="zh-CN" dirty="0" smtClean="0">
                <a:sym typeface="Symbol" pitchFamily="18" charset="2"/>
              </a:rPr>
              <a:t>mi</a:t>
            </a:r>
            <a:r>
              <a:rPr lang="zh-CN" altLang="en-US" dirty="0" smtClean="0">
                <a:sym typeface="Symbol" pitchFamily="18" charset="2"/>
              </a:rPr>
              <a:t>的解释唯一吗？弄假某个极小项</a:t>
            </a:r>
            <a:r>
              <a:rPr lang="en-US" altLang="zh-CN" dirty="0" smtClean="0">
                <a:sym typeface="Symbol" pitchFamily="18" charset="2"/>
              </a:rPr>
              <a:t>mi</a:t>
            </a:r>
            <a:r>
              <a:rPr lang="zh-CN" altLang="en-US" dirty="0" smtClean="0">
                <a:sym typeface="Symbol" pitchFamily="18" charset="2"/>
              </a:rPr>
              <a:t>的解释唯一吗？</a:t>
            </a: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ym typeface="Symbol" pitchFamily="18" charset="2"/>
              </a:rPr>
              <a:t>解：</a:t>
            </a:r>
            <a:r>
              <a:rPr lang="en-US" altLang="zh-CN" dirty="0" smtClean="0">
                <a:sym typeface="Symbol" pitchFamily="18" charset="2"/>
              </a:rPr>
              <a:t>8</a:t>
            </a:r>
            <a:r>
              <a:rPr lang="zh-CN" altLang="en-US" dirty="0" smtClean="0">
                <a:sym typeface="Symbol" pitchFamily="18" charset="2"/>
              </a:rPr>
              <a:t>个；唯一；不唯一</a:t>
            </a:r>
            <a:endParaRPr lang="en-US" altLang="zh-CN" dirty="0" smtClean="0">
              <a:sym typeface="Symbol" pitchFamily="18" charset="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48200" y="22860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b="0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="0" baseline="30000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zh-CN" altLang="en-US" b="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2493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16F3FD-7293-42EE-9FCC-D84DB0E97090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练习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1097616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333375"/>
            <a:ext cx="8839200" cy="5762625"/>
          </a:xfrm>
        </p:spPr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zh-CN" dirty="0" smtClean="0"/>
              <a:t>有限图</a:t>
            </a:r>
            <a:r>
              <a:rPr lang="en-US" altLang="zh-CN" dirty="0" smtClean="0"/>
              <a:t>G</a:t>
            </a:r>
            <a:r>
              <a:rPr lang="zh-CN" altLang="zh-CN" dirty="0" smtClean="0"/>
              <a:t>的闭合图一定是</a:t>
            </a:r>
            <a:r>
              <a:rPr lang="en-US" altLang="zh-CN" dirty="0" smtClean="0"/>
              <a:t>Hamilton</a:t>
            </a:r>
            <a:r>
              <a:rPr lang="zh-CN" altLang="zh-CN" dirty="0" smtClean="0"/>
              <a:t>图吗？若是，为什么？若不是，请举例说明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/>
              <a:t>解：</a:t>
            </a:r>
            <a:r>
              <a:rPr lang="zh-CN" altLang="zh-CN" dirty="0" smtClean="0"/>
              <a:t>不一定，</a:t>
            </a:r>
            <a:r>
              <a:rPr lang="zh-CN" altLang="en-US" dirty="0" smtClean="0"/>
              <a:t>下</a:t>
            </a:r>
            <a:r>
              <a:rPr lang="zh-CN" altLang="zh-CN" dirty="0" smtClean="0"/>
              <a:t>图的闭合图与自身同构无</a:t>
            </a:r>
            <a:r>
              <a:rPr lang="en-US" altLang="zh-CN" dirty="0" smtClean="0"/>
              <a:t>H</a:t>
            </a:r>
            <a:r>
              <a:rPr lang="zh-CN" altLang="zh-CN" dirty="0" smtClean="0"/>
              <a:t>回路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r>
              <a:rPr lang="en-US" altLang="zh-CN" dirty="0" smtClean="0"/>
              <a:t>(4)</a:t>
            </a:r>
            <a:r>
              <a:rPr lang="zh-CN" altLang="zh-CN" dirty="0" smtClean="0"/>
              <a:t>对于有</a:t>
            </a:r>
            <a:r>
              <a:rPr lang="en-US" altLang="zh-CN" dirty="0" smtClean="0"/>
              <a:t>n</a:t>
            </a:r>
            <a:r>
              <a:rPr lang="zh-CN" altLang="zh-CN" dirty="0" smtClean="0"/>
              <a:t>个点的连通图</a:t>
            </a:r>
            <a:r>
              <a:rPr lang="en-US" altLang="zh-CN" dirty="0" smtClean="0"/>
              <a:t>G</a:t>
            </a:r>
            <a:r>
              <a:rPr lang="zh-CN" altLang="zh-CN" dirty="0" smtClean="0"/>
              <a:t>，图</a:t>
            </a:r>
            <a:r>
              <a:rPr lang="en-US" altLang="zh-CN" dirty="0" smtClean="0"/>
              <a:t>G</a:t>
            </a:r>
            <a:r>
              <a:rPr lang="zh-CN" altLang="zh-CN" dirty="0" smtClean="0"/>
              <a:t>至少需要有多少条边？为什么？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解：</a:t>
            </a:r>
            <a:r>
              <a:rPr lang="en-US" altLang="zh-CN" dirty="0" smtClean="0"/>
              <a:t>n-1</a:t>
            </a:r>
            <a:r>
              <a:rPr lang="zh-CN" altLang="zh-CN" dirty="0" smtClean="0"/>
              <a:t>条边，因为树是</a:t>
            </a:r>
            <a:r>
              <a:rPr lang="en-US" altLang="zh-CN" dirty="0" smtClean="0"/>
              <a:t>n</a:t>
            </a:r>
            <a:r>
              <a:rPr lang="zh-CN" altLang="zh-CN" dirty="0" smtClean="0"/>
              <a:t>个点的连通图中，边最少的，缺少任意一条边都不再连通。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None/>
            </a:pPr>
            <a:endParaRPr lang="zh-CN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2124075" y="2205038"/>
            <a:ext cx="1943100" cy="1439862"/>
            <a:chOff x="2123728" y="3140968"/>
            <a:chExt cx="1944216" cy="1440160"/>
          </a:xfrm>
        </p:grpSpPr>
        <p:cxnSp>
          <p:nvCxnSpPr>
            <p:cNvPr id="39940" name="直接连接符 10"/>
            <p:cNvCxnSpPr>
              <a:cxnSpLocks noChangeShapeType="1"/>
            </p:cNvCxnSpPr>
            <p:nvPr/>
          </p:nvCxnSpPr>
          <p:spPr bwMode="auto">
            <a:xfrm>
              <a:off x="2123728" y="3140968"/>
              <a:ext cx="1944216" cy="0"/>
            </a:xfrm>
            <a:prstGeom prst="line">
              <a:avLst/>
            </a:prstGeom>
            <a:noFill/>
            <a:ln w="889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41" name="组合 13"/>
            <p:cNvGrpSpPr>
              <a:grpSpLocks/>
            </p:cNvGrpSpPr>
            <p:nvPr/>
          </p:nvGrpSpPr>
          <p:grpSpPr bwMode="auto">
            <a:xfrm>
              <a:off x="2123728" y="3140968"/>
              <a:ext cx="1944216" cy="1440160"/>
              <a:chOff x="2123728" y="3140968"/>
              <a:chExt cx="1944216" cy="1440160"/>
            </a:xfrm>
          </p:grpSpPr>
          <p:cxnSp>
            <p:nvCxnSpPr>
              <p:cNvPr id="39942" name="直接连接符 8"/>
              <p:cNvCxnSpPr>
                <a:cxnSpLocks noChangeShapeType="1"/>
              </p:cNvCxnSpPr>
              <p:nvPr/>
            </p:nvCxnSpPr>
            <p:spPr bwMode="auto">
              <a:xfrm>
                <a:off x="2123728" y="3140968"/>
                <a:ext cx="0" cy="1440160"/>
              </a:xfrm>
              <a:prstGeom prst="line">
                <a:avLst/>
              </a:prstGeom>
              <a:noFill/>
              <a:ln w="88900" algn="ctr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943" name="直接连接符 12"/>
              <p:cNvCxnSpPr>
                <a:cxnSpLocks noChangeShapeType="1"/>
              </p:cNvCxnSpPr>
              <p:nvPr/>
            </p:nvCxnSpPr>
            <p:spPr bwMode="auto">
              <a:xfrm>
                <a:off x="4067944" y="3140968"/>
                <a:ext cx="0" cy="1440160"/>
              </a:xfrm>
              <a:prstGeom prst="line">
                <a:avLst/>
              </a:prstGeom>
              <a:noFill/>
              <a:ln w="88900" algn="ctr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411323177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250825" y="130175"/>
            <a:ext cx="8778875" cy="6035675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A={1,2, …, 10}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上的二元关系，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R={(x, y) | (x-y)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的倍数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，试证明：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等价关系并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求商集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A/R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342900" algn="l"/>
              </a:tabLst>
              <a:defRPr/>
            </a:pP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：（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）对任意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，都有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5|0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800" kern="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xRx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具有自反性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342900" algn="l"/>
              </a:tabLst>
              <a:defRPr/>
            </a:pP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任意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，若有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xRy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=5k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，于是有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=-5k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，又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5|-5k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yRx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，故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有对称性</a:t>
            </a:r>
            <a:endParaRPr lang="en-US" altLang="zh-CN" sz="2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342900" algn="l"/>
              </a:tabLst>
              <a:defRPr/>
            </a:pP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任意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，若有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xRy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yRz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=5i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=5j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，于是有：</a:t>
            </a:r>
            <a:endParaRPr lang="zh-CN" altLang="zh-CN" sz="2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342900" algn="l"/>
              </a:tabLst>
              <a:defRPr/>
            </a:pPr>
            <a:r>
              <a:rPr lang="en-US" altLang="zh-CN" sz="2800" kern="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)=5(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i+j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i+j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，又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5|5(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i+j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8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xRz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，故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具有传递性</a:t>
            </a:r>
            <a:r>
              <a:rPr lang="zh-CN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。因此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是等价关系。</a:t>
            </a:r>
            <a:endParaRPr lang="zh-CN" altLang="zh-CN" sz="2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A/R={{1, 6}, {2, 7}, {3, 8}, {4, 9}, {5, 10}}</a:t>
            </a:r>
            <a:endParaRPr lang="zh-CN" altLang="zh-CN" sz="2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3000" dirty="0"/>
          </a:p>
        </p:txBody>
      </p:sp>
      <p:graphicFrame>
        <p:nvGraphicFramePr>
          <p:cNvPr id="24579" name="对象 8"/>
          <p:cNvGraphicFramePr>
            <a:graphicFrameLocks noChangeAspect="1"/>
          </p:cNvGraphicFramePr>
          <p:nvPr/>
        </p:nvGraphicFramePr>
        <p:xfrm>
          <a:off x="0" y="0"/>
          <a:ext cx="1143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r:id="rId3" imgW="114102" imgH="114102" progId="Equation.DSMT4">
                  <p:embed/>
                </p:oleObj>
              </mc:Choice>
              <mc:Fallback>
                <p:oleObj r:id="rId3" imgW="114102" imgH="1141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143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对象 9"/>
          <p:cNvGraphicFramePr>
            <a:graphicFrameLocks noChangeAspect="1"/>
          </p:cNvGraphicFramePr>
          <p:nvPr/>
        </p:nvGraphicFramePr>
        <p:xfrm>
          <a:off x="0" y="571500"/>
          <a:ext cx="1143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r:id="rId5" imgW="114102" imgH="114102" progId="Equation.DSMT4">
                  <p:embed/>
                </p:oleObj>
              </mc:Choice>
              <mc:Fallback>
                <p:oleObj r:id="rId5" imgW="114102" imgH="1141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71500"/>
                        <a:ext cx="1143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647905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236" y="613908"/>
            <a:ext cx="8839200" cy="5773511"/>
          </a:xfrm>
        </p:spPr>
        <p:txBody>
          <a:bodyPr/>
          <a:lstStyle/>
          <a:p>
            <a:pPr>
              <a:defRPr/>
            </a:pPr>
            <a:r>
              <a:rPr lang="zh-CN" altLang="zh-CN" sz="3000" dirty="0" smtClean="0"/>
              <a:t>设命题公式集合</a:t>
            </a:r>
            <a:r>
              <a:rPr lang="en-US" altLang="zh-CN" sz="3000" dirty="0" smtClean="0"/>
              <a:t>A={P, Q, R, P</a:t>
            </a:r>
            <a:r>
              <a:rPr lang="zh-CN" altLang="zh-CN" sz="3000" dirty="0" smtClean="0"/>
              <a:t>∧</a:t>
            </a:r>
            <a:r>
              <a:rPr lang="en-US" altLang="zh-CN" sz="3000" dirty="0" smtClean="0"/>
              <a:t>Q, P</a:t>
            </a:r>
            <a:r>
              <a:rPr lang="zh-CN" altLang="zh-CN" sz="3000" dirty="0" smtClean="0"/>
              <a:t>∨</a:t>
            </a:r>
            <a:r>
              <a:rPr lang="en-US" altLang="zh-CN" sz="3000" dirty="0" smtClean="0"/>
              <a:t>Q, Q</a:t>
            </a:r>
            <a:r>
              <a:rPr lang="zh-CN" altLang="zh-CN" sz="3000" dirty="0" smtClean="0"/>
              <a:t>∨</a:t>
            </a:r>
            <a:r>
              <a:rPr lang="en-US" altLang="zh-CN" sz="3000" dirty="0" smtClean="0"/>
              <a:t>R, Q</a:t>
            </a:r>
            <a:r>
              <a:rPr lang="zh-CN" altLang="zh-CN" sz="3000" dirty="0" smtClean="0"/>
              <a:t>∧</a:t>
            </a:r>
            <a:r>
              <a:rPr lang="en-US" altLang="zh-CN" sz="3000" dirty="0" smtClean="0"/>
              <a:t>R, P</a:t>
            </a:r>
            <a:r>
              <a:rPr lang="zh-CN" altLang="zh-CN" sz="3000" dirty="0" smtClean="0"/>
              <a:t>∧</a:t>
            </a:r>
            <a:r>
              <a:rPr lang="en-US" altLang="zh-CN" sz="3000" dirty="0" smtClean="0"/>
              <a:t>Q</a:t>
            </a:r>
            <a:r>
              <a:rPr lang="zh-CN" altLang="zh-CN" sz="3000" dirty="0" smtClean="0"/>
              <a:t>∧</a:t>
            </a:r>
            <a:r>
              <a:rPr lang="en-US" altLang="zh-CN" sz="3000" dirty="0" smtClean="0"/>
              <a:t>R}</a:t>
            </a:r>
            <a:r>
              <a:rPr lang="zh-CN" altLang="zh-CN" sz="3000" dirty="0" smtClean="0"/>
              <a:t>，“</a:t>
            </a:r>
            <a:r>
              <a:rPr lang="en-US" altLang="zh-CN" sz="3000" dirty="0" smtClean="0">
                <a:sym typeface="Symbol"/>
              </a:rPr>
              <a:t></a:t>
            </a:r>
            <a:r>
              <a:rPr lang="zh-CN" altLang="zh-CN" sz="3000" dirty="0" smtClean="0"/>
              <a:t>”是集合</a:t>
            </a:r>
            <a:r>
              <a:rPr lang="en-US" altLang="zh-CN" sz="3000" dirty="0" smtClean="0"/>
              <a:t>A</a:t>
            </a:r>
            <a:r>
              <a:rPr lang="zh-CN" altLang="zh-CN" sz="3000" dirty="0" smtClean="0"/>
              <a:t>上的公式蕴涵关系，请画出部分序集（</a:t>
            </a:r>
            <a:r>
              <a:rPr lang="en-US" altLang="zh-CN" sz="3000" dirty="0" smtClean="0"/>
              <a:t>A</a:t>
            </a:r>
            <a:r>
              <a:rPr lang="zh-CN" altLang="zh-CN" sz="3000" dirty="0" smtClean="0"/>
              <a:t>，</a:t>
            </a:r>
            <a:r>
              <a:rPr lang="en-US" altLang="zh-CN" sz="3000" dirty="0" smtClean="0">
                <a:sym typeface="Symbol"/>
              </a:rPr>
              <a:t></a:t>
            </a:r>
            <a:r>
              <a:rPr lang="zh-CN" altLang="zh-CN" sz="3000" dirty="0" smtClean="0"/>
              <a:t>）的</a:t>
            </a:r>
            <a:r>
              <a:rPr lang="en-US" altLang="zh-CN" sz="3000" dirty="0" err="1" smtClean="0"/>
              <a:t>Hasse</a:t>
            </a:r>
            <a:r>
              <a:rPr lang="zh-CN" altLang="zh-CN" sz="3000" dirty="0" smtClean="0"/>
              <a:t>图，并指出其中的最大元、最小元、极大元和极小元。</a:t>
            </a:r>
            <a:endParaRPr lang="en-US" altLang="zh-CN" sz="3000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grpSp>
        <p:nvGrpSpPr>
          <p:cNvPr id="2" name="组合 85"/>
          <p:cNvGrpSpPr>
            <a:grpSpLocks/>
          </p:cNvGrpSpPr>
          <p:nvPr/>
        </p:nvGrpSpPr>
        <p:grpSpPr bwMode="auto">
          <a:xfrm>
            <a:off x="1835150" y="2655661"/>
            <a:ext cx="4321175" cy="3529013"/>
            <a:chOff x="1835696" y="2492896"/>
            <a:chExt cx="4320480" cy="3528392"/>
          </a:xfrm>
        </p:grpSpPr>
        <p:grpSp>
          <p:nvGrpSpPr>
            <p:cNvPr id="25604" name="组合 81"/>
            <p:cNvGrpSpPr>
              <a:grpSpLocks/>
            </p:cNvGrpSpPr>
            <p:nvPr/>
          </p:nvGrpSpPr>
          <p:grpSpPr bwMode="auto">
            <a:xfrm>
              <a:off x="1835696" y="2492896"/>
              <a:ext cx="4320480" cy="3528392"/>
              <a:chOff x="1763688" y="3068960"/>
              <a:chExt cx="4320480" cy="3528392"/>
            </a:xfrm>
          </p:grpSpPr>
          <p:sp>
            <p:nvSpPr>
              <p:cNvPr id="25606" name="椭圆 40"/>
              <p:cNvSpPr>
                <a:spLocks noChangeArrowheads="1"/>
              </p:cNvSpPr>
              <p:nvPr/>
            </p:nvSpPr>
            <p:spPr bwMode="auto">
              <a:xfrm>
                <a:off x="3203848" y="5301208"/>
                <a:ext cx="144016" cy="144016"/>
              </a:xfrm>
              <a:prstGeom prst="ellipse">
                <a:avLst/>
              </a:prstGeom>
              <a:noFill/>
              <a:ln w="88900" algn="ctr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Ø"/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zh-CN" altLang="en-US" sz="2400" b="0" smtClean="0">
                  <a:solidFill>
                    <a:srgbClr val="FFFF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607" name="组合 80"/>
              <p:cNvGrpSpPr>
                <a:grpSpLocks/>
              </p:cNvGrpSpPr>
              <p:nvPr/>
            </p:nvGrpSpPr>
            <p:grpSpPr bwMode="auto">
              <a:xfrm>
                <a:off x="1763688" y="3068960"/>
                <a:ext cx="4320480" cy="3528392"/>
                <a:chOff x="1763688" y="3068960"/>
                <a:chExt cx="4320480" cy="3528392"/>
              </a:xfrm>
            </p:grpSpPr>
            <p:sp>
              <p:nvSpPr>
                <p:cNvPr id="25608" name="椭圆 43"/>
                <p:cNvSpPr>
                  <a:spLocks noChangeArrowheads="1"/>
                </p:cNvSpPr>
                <p:nvPr/>
              </p:nvSpPr>
              <p:spPr bwMode="auto">
                <a:xfrm>
                  <a:off x="4572000" y="5229200"/>
                  <a:ext cx="144016" cy="144016"/>
                </a:xfrm>
                <a:prstGeom prst="ellipse">
                  <a:avLst/>
                </a:prstGeom>
                <a:noFill/>
                <a:ln w="88900" algn="ctr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Ø"/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zh-CN" altLang="en-US" sz="2400" b="0" smtClean="0">
                    <a:solidFill>
                      <a:srgbClr val="FFFFFF"/>
                    </a:solidFill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5609" name="组合 79"/>
                <p:cNvGrpSpPr>
                  <a:grpSpLocks/>
                </p:cNvGrpSpPr>
                <p:nvPr/>
              </p:nvGrpSpPr>
              <p:grpSpPr bwMode="auto">
                <a:xfrm>
                  <a:off x="1763688" y="3068960"/>
                  <a:ext cx="4320480" cy="3528392"/>
                  <a:chOff x="1763688" y="3111351"/>
                  <a:chExt cx="4320480" cy="3528392"/>
                </a:xfrm>
              </p:grpSpPr>
              <p:cxnSp>
                <p:nvCxnSpPr>
                  <p:cNvPr id="25610" name="直接连接符 45"/>
                  <p:cNvCxnSpPr>
                    <a:cxnSpLocks noChangeShapeType="1"/>
                    <a:stCxn id="25606" idx="7"/>
                  </p:cNvCxnSpPr>
                  <p:nvPr/>
                </p:nvCxnSpPr>
                <p:spPr bwMode="auto">
                  <a:xfrm flipV="1">
                    <a:off x="3326773" y="4581128"/>
                    <a:ext cx="669163" cy="741171"/>
                  </a:xfrm>
                  <a:prstGeom prst="line">
                    <a:avLst/>
                  </a:prstGeom>
                  <a:noFill/>
                  <a:ln w="88900" algn="ctr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5611" name="直接连接符 47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995936" y="4653136"/>
                    <a:ext cx="648072" cy="576064"/>
                  </a:xfrm>
                  <a:prstGeom prst="line">
                    <a:avLst/>
                  </a:prstGeom>
                  <a:noFill/>
                  <a:ln w="88900" algn="ctr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5612" name="椭圆 48"/>
                  <p:cNvSpPr>
                    <a:spLocks noChangeArrowheads="1"/>
                  </p:cNvSpPr>
                  <p:nvPr/>
                </p:nvSpPr>
                <p:spPr bwMode="auto">
                  <a:xfrm>
                    <a:off x="3923928" y="4509120"/>
                    <a:ext cx="144016" cy="144016"/>
                  </a:xfrm>
                  <a:prstGeom prst="ellipse">
                    <a:avLst/>
                  </a:prstGeom>
                  <a:noFill/>
                  <a:ln w="88900" algn="ctr">
                    <a:solidFill>
                      <a:schemeClr val="tx2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Ø"/>
                      <a:defRPr kumimoji="1"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kumimoji="1"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buChar char="l"/>
                      <a:defRPr kumimoji="1"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zh-CN" altLang="en-US" sz="2400" b="0" smtClean="0">
                      <a:solidFill>
                        <a:srgbClr val="FFFFFF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5613" name="组合 78"/>
                  <p:cNvGrpSpPr>
                    <a:grpSpLocks/>
                  </p:cNvGrpSpPr>
                  <p:nvPr/>
                </p:nvGrpSpPr>
                <p:grpSpPr bwMode="auto">
                  <a:xfrm>
                    <a:off x="1763688" y="3111351"/>
                    <a:ext cx="4320480" cy="3528392"/>
                    <a:chOff x="1763688" y="3068960"/>
                    <a:chExt cx="4320480" cy="3528392"/>
                  </a:xfrm>
                </p:grpSpPr>
                <p:cxnSp>
                  <p:nvCxnSpPr>
                    <p:cNvPr id="25614" name="直接连接符 37"/>
                    <p:cNvCxnSpPr>
                      <a:cxnSpLocks noChangeShapeType="1"/>
                    </p:cNvCxnSpPr>
                    <p:nvPr/>
                  </p:nvCxnSpPr>
                  <p:spPr bwMode="auto">
                    <a:xfrm flipH="1" flipV="1">
                      <a:off x="3347864" y="5445224"/>
                      <a:ext cx="504056" cy="504056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15" name="直接连接符 39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3923928" y="5373216"/>
                      <a:ext cx="648072" cy="576064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16" name="直接连接符 50"/>
                    <p:cNvCxnSpPr>
                      <a:cxnSpLocks noChangeShapeType="1"/>
                      <a:endCxn id="25620" idx="5"/>
                    </p:cNvCxnSpPr>
                    <p:nvPr/>
                  </p:nvCxnSpPr>
                  <p:spPr bwMode="auto">
                    <a:xfrm flipH="1" flipV="1">
                      <a:off x="3254765" y="3767949"/>
                      <a:ext cx="669163" cy="741171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17" name="直接连接符 52"/>
                    <p:cNvCxnSpPr>
                      <a:cxnSpLocks noChangeShapeType="1"/>
                      <a:stCxn id="25606" idx="1"/>
                    </p:cNvCxnSpPr>
                    <p:nvPr/>
                  </p:nvCxnSpPr>
                  <p:spPr bwMode="auto">
                    <a:xfrm flipH="1" flipV="1">
                      <a:off x="2411760" y="4437112"/>
                      <a:ext cx="813179" cy="885187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18" name="直接连接符 54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2411760" y="3645024"/>
                      <a:ext cx="792088" cy="792088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5619" name="椭圆 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39752" y="4365104"/>
                      <a:ext cx="144016" cy="144016"/>
                    </a:xfrm>
                    <a:prstGeom prst="ellips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zh-CN" altLang="en-US" sz="2400" b="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0" name="椭圆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1840" y="3645024"/>
                      <a:ext cx="144016" cy="144016"/>
                    </a:xfrm>
                    <a:prstGeom prst="ellips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zh-CN" altLang="en-US" sz="2400" b="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5621" name="直接连接符 59"/>
                    <p:cNvCxnSpPr>
                      <a:cxnSpLocks noChangeShapeType="1"/>
                      <a:stCxn id="25612" idx="7"/>
                    </p:cNvCxnSpPr>
                    <p:nvPr/>
                  </p:nvCxnSpPr>
                  <p:spPr bwMode="auto">
                    <a:xfrm flipV="1">
                      <a:off x="4046853" y="3717032"/>
                      <a:ext cx="669163" cy="813179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22" name="直接连接符 61"/>
                    <p:cNvCxnSpPr>
                      <a:cxnSpLocks noChangeShapeType="1"/>
                      <a:stCxn id="25608" idx="7"/>
                    </p:cNvCxnSpPr>
                    <p:nvPr/>
                  </p:nvCxnSpPr>
                  <p:spPr bwMode="auto">
                    <a:xfrm flipV="1">
                      <a:off x="4694925" y="4293096"/>
                      <a:ext cx="741171" cy="957195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25623" name="直接连接符 63"/>
                    <p:cNvCxnSpPr>
                      <a:cxnSpLocks noChangeShapeType="1"/>
                    </p:cNvCxnSpPr>
                    <p:nvPr/>
                  </p:nvCxnSpPr>
                  <p:spPr bwMode="auto">
                    <a:xfrm flipH="1" flipV="1">
                      <a:off x="4716016" y="3645024"/>
                      <a:ext cx="720080" cy="648072"/>
                    </a:xfrm>
                    <a:prstGeom prst="lin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5624" name="椭圆 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4088" y="4221088"/>
                      <a:ext cx="144016" cy="144016"/>
                    </a:xfrm>
                    <a:prstGeom prst="ellips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zh-CN" altLang="en-US" sz="2400" b="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5" name="椭圆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16016" y="3573016"/>
                      <a:ext cx="144016" cy="144016"/>
                    </a:xfrm>
                    <a:prstGeom prst="ellipse">
                      <a:avLst/>
                    </a:prstGeom>
                    <a:noFill/>
                    <a:ln w="88900" algn="ctr">
                      <a:solidFill>
                        <a:schemeClr val="tx2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zh-CN" altLang="en-US" sz="2400" b="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6" name="TextBox 6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31840" y="6135687"/>
                      <a:ext cx="1440160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∧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∧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7" name="TextBox 6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339752" y="5301208"/>
                      <a:ext cx="936104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∧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8" name="TextBox 7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44008" y="5301208"/>
                      <a:ext cx="1152128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∧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29" name="TextBox 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80112" y="4077072"/>
                      <a:ext cx="504056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30" name="TextBox 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9912" y="3975447"/>
                      <a:ext cx="504056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31" name="TextBox 7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763688" y="4221088"/>
                      <a:ext cx="504056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P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32" name="TextBox 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99792" y="3068960"/>
                      <a:ext cx="1080120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 ∨ 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633" name="TextBox 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27984" y="3068960"/>
                      <a:ext cx="1080120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kumimoji="1"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Q</a:t>
                      </a:r>
                      <a:r>
                        <a:rPr lang="zh-CN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240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endParaRPr lang="zh-CN" altLang="en-US" sz="2400" smtClean="0">
                        <a:solidFill>
                          <a:srgbClr val="FFFFFF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25605" name="椭圆 84"/>
            <p:cNvSpPr>
              <a:spLocks noChangeArrowheads="1"/>
            </p:cNvSpPr>
            <p:nvPr/>
          </p:nvSpPr>
          <p:spPr bwMode="auto">
            <a:xfrm>
              <a:off x="3851920" y="5301208"/>
              <a:ext cx="144016" cy="144016"/>
            </a:xfrm>
            <a:prstGeom prst="ellipse">
              <a:avLst/>
            </a:prstGeom>
            <a:noFill/>
            <a:ln w="88900" algn="ctr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Ø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zh-CN" altLang="en-US" sz="2400" b="0" smtClean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287563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xfrm>
            <a:off x="111579" y="847726"/>
            <a:ext cx="8839200" cy="494891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 smtClean="0">
                <a:solidFill>
                  <a:schemeClr val="tx2"/>
                </a:solidFill>
              </a:rPr>
              <a:t>设</a:t>
            </a:r>
            <a:r>
              <a:rPr lang="en-US" altLang="zh-CN" dirty="0" smtClean="0">
                <a:solidFill>
                  <a:schemeClr val="tx2"/>
                </a:solidFill>
              </a:rPr>
              <a:t>R</a:t>
            </a:r>
            <a:r>
              <a:rPr lang="zh-CN" altLang="zh-CN" dirty="0" smtClean="0">
                <a:solidFill>
                  <a:schemeClr val="tx2"/>
                </a:solidFill>
              </a:rPr>
              <a:t>是集合</a:t>
            </a:r>
            <a:r>
              <a:rPr lang="en-US" altLang="zh-CN" dirty="0" smtClean="0">
                <a:solidFill>
                  <a:schemeClr val="tx2"/>
                </a:solidFill>
              </a:rPr>
              <a:t>A</a:t>
            </a:r>
            <a:r>
              <a:rPr lang="zh-CN" altLang="zh-CN" dirty="0" smtClean="0">
                <a:solidFill>
                  <a:schemeClr val="tx2"/>
                </a:solidFill>
              </a:rPr>
              <a:t>上的等价关系，证明：</a:t>
            </a:r>
            <a:r>
              <a:rPr lang="en-US" altLang="zh-CN" dirty="0" smtClean="0">
                <a:solidFill>
                  <a:schemeClr val="tx2"/>
                </a:solidFill>
              </a:rPr>
              <a:t>R</a:t>
            </a:r>
            <a:r>
              <a:rPr lang="en-US" altLang="zh-CN" baseline="30000" dirty="0" smtClean="0">
                <a:solidFill>
                  <a:schemeClr val="tx2"/>
                </a:solidFill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</a:rPr>
              <a:t>=R</a:t>
            </a:r>
            <a:endParaRPr lang="zh-CN" altLang="zh-CN" dirty="0" smtClean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zh-CN" dirty="0" smtClean="0"/>
              <a:t>证明：因为</a:t>
            </a:r>
            <a:r>
              <a:rPr lang="en-US" altLang="zh-CN" dirty="0" smtClean="0"/>
              <a:t>R</a:t>
            </a:r>
            <a:r>
              <a:rPr lang="zh-CN" altLang="zh-CN" dirty="0" smtClean="0"/>
              <a:t>是等价关系，所以</a:t>
            </a:r>
            <a:r>
              <a:rPr lang="en-US" altLang="zh-CN" dirty="0" smtClean="0"/>
              <a:t>R</a:t>
            </a:r>
            <a:r>
              <a:rPr lang="zh-CN" altLang="zh-CN" dirty="0" smtClean="0"/>
              <a:t>具有传递性，故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</a:t>
            </a:r>
            <a:r>
              <a:rPr lang="en-US" altLang="zh-CN" dirty="0" smtClean="0"/>
              <a:t>R</a:t>
            </a:r>
            <a:r>
              <a:rPr lang="zh-CN" altLang="zh-CN" dirty="0" smtClean="0"/>
              <a:t>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下面证明</a:t>
            </a:r>
            <a:r>
              <a:rPr lang="en-US" altLang="zh-CN" dirty="0" smtClean="0"/>
              <a:t>R</a:t>
            </a:r>
            <a:r>
              <a:rPr lang="en-US" altLang="zh-CN" dirty="0" smtClean="0">
                <a:sym typeface="Symbol" panose="05050102010706020507" pitchFamily="18" charset="2"/>
              </a:rPr>
              <a:t>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2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任取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</a:t>
            </a:r>
            <a:r>
              <a:rPr lang="zh-CN" altLang="zh-CN" dirty="0" smtClean="0"/>
              <a:t>，因</a:t>
            </a:r>
            <a:r>
              <a:rPr lang="en-US" altLang="zh-CN" dirty="0" smtClean="0"/>
              <a:t>R</a:t>
            </a:r>
            <a:r>
              <a:rPr lang="zh-CN" altLang="zh-CN" dirty="0" smtClean="0"/>
              <a:t>等价关系，所以</a:t>
            </a:r>
            <a:r>
              <a:rPr lang="en-US" altLang="zh-CN" dirty="0" smtClean="0"/>
              <a:t>R</a:t>
            </a:r>
            <a:r>
              <a:rPr lang="zh-CN" altLang="zh-CN" dirty="0" smtClean="0"/>
              <a:t>具有自反性，则有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y,y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</a:t>
            </a:r>
            <a:r>
              <a:rPr lang="zh-CN" altLang="zh-CN" dirty="0" smtClean="0"/>
              <a:t>，</a:t>
            </a:r>
            <a:r>
              <a:rPr lang="zh-CN" altLang="en-US" dirty="0" smtClean="0"/>
              <a:t>由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</a:t>
            </a:r>
            <a:r>
              <a:rPr lang="zh-CN" altLang="zh-CN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y,y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</a:t>
            </a:r>
            <a:r>
              <a:rPr lang="zh-CN" altLang="zh-CN" dirty="0" smtClean="0"/>
              <a:t>，所以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 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R·R</a:t>
            </a:r>
            <a:r>
              <a:rPr lang="zh-CN" altLang="zh-CN" dirty="0" smtClean="0"/>
              <a:t>，即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anose="05050102010706020507" pitchFamily="18" charset="2"/>
              </a:rPr>
              <a:t>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2</a:t>
            </a:r>
            <a:r>
              <a:rPr lang="zh-CN" altLang="zh-CN" dirty="0" smtClean="0"/>
              <a:t>。因此</a:t>
            </a:r>
            <a:r>
              <a:rPr lang="en-US" altLang="zh-CN" dirty="0" smtClean="0"/>
              <a:t>R</a:t>
            </a:r>
            <a:r>
              <a:rPr lang="en-US" altLang="zh-CN" dirty="0" smtClean="0">
                <a:sym typeface="Symbol" panose="05050102010706020507" pitchFamily="18" charset="2"/>
              </a:rPr>
              <a:t>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2</a:t>
            </a:r>
            <a:r>
              <a:rPr lang="zh-CN" altLang="zh-CN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综上，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=R</a:t>
            </a:r>
            <a:r>
              <a:rPr lang="zh-CN" altLang="zh-CN" dirty="0" smtClean="0"/>
              <a:t>。证毕。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33228"/>
            <a:ext cx="8229600" cy="646331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00765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646113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第五章总结</a:t>
            </a:r>
            <a:endParaRPr lang="zh-CN" altLang="en-US" sz="3600" dirty="0"/>
          </a:p>
        </p:txBody>
      </p:sp>
      <p:sp>
        <p:nvSpPr>
          <p:cNvPr id="86019" name="内容占位符 2"/>
          <p:cNvSpPr>
            <a:spLocks noGrp="1"/>
          </p:cNvSpPr>
          <p:nvPr>
            <p:ph idx="1"/>
          </p:nvPr>
        </p:nvSpPr>
        <p:spPr>
          <a:xfrm>
            <a:off x="533400" y="609600"/>
            <a:ext cx="8153400" cy="5791200"/>
          </a:xfrm>
        </p:spPr>
        <p:txBody>
          <a:bodyPr/>
          <a:lstStyle/>
          <a:p>
            <a:pPr marL="0">
              <a:buFont typeface="Wingdings" panose="05000000000000000000" pitchFamily="2" charset="2"/>
              <a:buNone/>
              <a:defRPr/>
            </a:pPr>
            <a:r>
              <a:rPr lang="en-US" altLang="zh-CN" sz="3000" dirty="0" smtClean="0"/>
              <a:t>1</a:t>
            </a:r>
            <a:r>
              <a:rPr lang="zh-CN" altLang="en-US" sz="3000" dirty="0" smtClean="0"/>
              <a:t>、掌握整除定义、带余除法定理、整除性质、掌握用转转相除法把任意两整数的最高公因数表示为</a:t>
            </a:r>
            <a:r>
              <a:rPr lang="zh-CN" altLang="en-US" sz="3000" dirty="0" smtClean="0">
                <a:solidFill>
                  <a:srgbClr val="FFFF00"/>
                </a:solidFill>
              </a:rPr>
              <a:t>倍数和</a:t>
            </a:r>
            <a:r>
              <a:rPr lang="zh-CN" altLang="en-US" sz="3000" dirty="0" smtClean="0"/>
              <a:t>形式。</a:t>
            </a:r>
            <a:endParaRPr lang="en-US" altLang="zh-CN" sz="3000" dirty="0" smtClean="0"/>
          </a:p>
          <a:p>
            <a:pPr marL="0">
              <a:buFont typeface="Wingdings" panose="05000000000000000000" pitchFamily="2" charset="2"/>
              <a:buNone/>
              <a:defRPr/>
            </a:pPr>
            <a:r>
              <a:rPr lang="en-US" altLang="zh-CN" sz="3000" dirty="0" smtClean="0"/>
              <a:t>2</a:t>
            </a:r>
            <a:r>
              <a:rPr lang="zh-CN" altLang="en-US" sz="3000" dirty="0" smtClean="0"/>
              <a:t>、掌握互质定义、性质、质数定义及性质</a:t>
            </a:r>
            <a:endParaRPr lang="en-US" altLang="zh-CN" sz="3000" dirty="0" smtClean="0"/>
          </a:p>
          <a:p>
            <a:pPr marL="0">
              <a:buFont typeface="Wingdings" panose="05000000000000000000" pitchFamily="2" charset="2"/>
              <a:buNone/>
              <a:defRPr/>
            </a:pPr>
            <a:r>
              <a:rPr lang="zh-CN" altLang="en-US" sz="3000" dirty="0" smtClean="0"/>
              <a:t>算数基本定理，欧几里得定理</a:t>
            </a:r>
            <a:endParaRPr lang="en-US" altLang="zh-CN" sz="3000" dirty="0" smtClean="0"/>
          </a:p>
          <a:p>
            <a:pPr marL="0">
              <a:buFont typeface="Wingdings" panose="05000000000000000000" pitchFamily="2" charset="2"/>
              <a:buNone/>
              <a:defRPr/>
            </a:pPr>
            <a:r>
              <a:rPr lang="en-US" altLang="zh-CN" sz="3000" dirty="0" smtClean="0"/>
              <a:t>3</a:t>
            </a:r>
            <a:r>
              <a:rPr lang="zh-CN" altLang="en-US" sz="3000" dirty="0" smtClean="0"/>
              <a:t>、掌握合同定义、性质、完全剩余系，</a:t>
            </a:r>
            <a:r>
              <a:rPr lang="zh-CN" altLang="en-US" sz="3000" dirty="0" smtClean="0">
                <a:solidFill>
                  <a:srgbClr val="FFFF00"/>
                </a:solidFill>
              </a:rPr>
              <a:t>会解一次同余式</a:t>
            </a:r>
            <a:r>
              <a:rPr lang="zh-CN" altLang="en-US" sz="3000" dirty="0" smtClean="0"/>
              <a:t>、一次同余式何时无解，何时有唯一解，何时有多个解。</a:t>
            </a:r>
            <a:endParaRPr lang="en-US" altLang="zh-CN" sz="3000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595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77009B3-6543-49C5-8674-6D318BE7AD05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1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1300"/>
            <a:ext cx="7772400" cy="646113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第一章总结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562600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、集合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掌握子集</a:t>
            </a:r>
            <a:r>
              <a:rPr lang="en-US" altLang="zh-CN" smtClean="0"/>
              <a:t>(</a:t>
            </a:r>
            <a:r>
              <a:rPr lang="zh-CN" altLang="en-US" smtClean="0"/>
              <a:t>空集、全集</a:t>
            </a:r>
            <a:r>
              <a:rPr lang="en-US" altLang="zh-CN" smtClean="0"/>
              <a:t>)</a:t>
            </a:r>
            <a:r>
              <a:rPr lang="zh-CN" altLang="en-US" smtClean="0"/>
              <a:t>、</a:t>
            </a:r>
            <a:r>
              <a:rPr lang="zh-CN" altLang="en-US" smtClean="0">
                <a:solidFill>
                  <a:srgbClr val="FFFF00"/>
                </a:solidFill>
              </a:rPr>
              <a:t>幂集</a:t>
            </a:r>
            <a:r>
              <a:rPr lang="zh-CN" altLang="en-US" smtClean="0"/>
              <a:t>；基本运算</a:t>
            </a:r>
            <a:r>
              <a:rPr lang="en-US" altLang="zh-CN" smtClean="0"/>
              <a:t>(</a:t>
            </a:r>
            <a:r>
              <a:rPr lang="zh-CN" altLang="en-US" smtClean="0"/>
              <a:t>定律</a:t>
            </a:r>
            <a:r>
              <a:rPr lang="en-US" altLang="zh-CN" smtClean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集合间关系：包含、相等</a:t>
            </a:r>
          </a:p>
          <a:p>
            <a:r>
              <a:rPr lang="en-US" altLang="zh-CN" smtClean="0"/>
              <a:t>2</a:t>
            </a:r>
            <a:r>
              <a:rPr lang="zh-CN" altLang="en-US" smtClean="0"/>
              <a:t>、关系</a:t>
            </a:r>
            <a:endParaRPr lang="en-US" altLang="zh-CN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  <a:sym typeface="Wingdings" panose="05000000000000000000" pitchFamily="2" charset="2"/>
              </a:rPr>
              <a:t>①</a:t>
            </a:r>
            <a:r>
              <a:rPr lang="zh-CN" altLang="en-US" smtClean="0">
                <a:sym typeface="Wingdings" panose="05000000000000000000" pitchFamily="2" charset="2"/>
              </a:rPr>
              <a:t>掌握关系定义，二元关系，特殊关系，逆关系</a:t>
            </a:r>
            <a:r>
              <a:rPr lang="en-US" altLang="zh-CN" smtClean="0">
                <a:solidFill>
                  <a:srgbClr val="FFFF00"/>
                </a:solidFill>
                <a:sym typeface="Wingdings" panose="05000000000000000000" pitchFamily="2" charset="2"/>
              </a:rPr>
              <a:t>5</a:t>
            </a:r>
            <a:r>
              <a:rPr lang="zh-CN" altLang="en-US" smtClean="0">
                <a:solidFill>
                  <a:srgbClr val="FFFF00"/>
                </a:solidFill>
                <a:sym typeface="Wingdings" panose="05000000000000000000" pitchFamily="2" charset="2"/>
              </a:rPr>
              <a:t>条</a:t>
            </a:r>
            <a:r>
              <a:rPr lang="zh-CN" altLang="en-US" smtClean="0">
                <a:sym typeface="Wingdings" panose="05000000000000000000" pitchFamily="2" charset="2"/>
              </a:rPr>
              <a:t>性质，</a:t>
            </a:r>
            <a:r>
              <a:rPr lang="zh-CN" altLang="en-US" smtClean="0">
                <a:solidFill>
                  <a:srgbClr val="FFFF00"/>
                </a:solidFill>
                <a:sym typeface="Wingdings" panose="05000000000000000000" pitchFamily="2" charset="2"/>
              </a:rPr>
              <a:t>关系乘积</a:t>
            </a:r>
            <a:endParaRPr lang="en-US" altLang="zh-CN" smtClean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  <a:sym typeface="Wingdings" panose="05000000000000000000" pitchFamily="2" charset="2"/>
              </a:rPr>
              <a:t>②</a:t>
            </a:r>
            <a:r>
              <a:rPr lang="zh-CN" altLang="en-US" smtClean="0">
                <a:sym typeface="Wingdings" panose="05000000000000000000" pitchFamily="2" charset="2"/>
              </a:rPr>
              <a:t>了解关系闭包</a:t>
            </a:r>
            <a:endParaRPr lang="en-US" altLang="zh-CN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  <a:sym typeface="Wingdings" panose="05000000000000000000" pitchFamily="2" charset="2"/>
              </a:rPr>
              <a:t>③</a:t>
            </a:r>
            <a:r>
              <a:rPr lang="zh-CN" altLang="en-US" smtClean="0">
                <a:sym typeface="Wingdings" panose="05000000000000000000" pitchFamily="2" charset="2"/>
              </a:rPr>
              <a:t>掌握</a:t>
            </a:r>
            <a:r>
              <a:rPr lang="zh-CN" altLang="en-US" smtClean="0">
                <a:solidFill>
                  <a:srgbClr val="FFFF00"/>
                </a:solidFill>
                <a:sym typeface="Wingdings" panose="05000000000000000000" pitchFamily="2" charset="2"/>
              </a:rPr>
              <a:t>等价关系</a:t>
            </a:r>
            <a:r>
              <a:rPr lang="zh-CN" altLang="en-US" smtClean="0">
                <a:sym typeface="Wingdings" panose="05000000000000000000" pitchFamily="2" charset="2"/>
              </a:rPr>
              <a:t>，等价类，商集，</a:t>
            </a:r>
            <a:r>
              <a:rPr lang="zh-CN" altLang="en-US" smtClean="0">
                <a:solidFill>
                  <a:srgbClr val="FFFF00"/>
                </a:solidFill>
                <a:sym typeface="Wingdings" panose="05000000000000000000" pitchFamily="2" charset="2"/>
              </a:rPr>
              <a:t>划分</a:t>
            </a:r>
            <a:r>
              <a:rPr lang="zh-CN" altLang="en-US" smtClean="0">
                <a:sym typeface="Wingdings" panose="05000000000000000000" pitchFamily="2" charset="2"/>
              </a:rPr>
              <a:t>和</a:t>
            </a:r>
            <a:r>
              <a:rPr lang="zh-CN" altLang="en-US" smtClean="0">
                <a:solidFill>
                  <a:srgbClr val="FFFF00"/>
                </a:solidFill>
                <a:sym typeface="Wingdings" panose="05000000000000000000" pitchFamily="2" charset="2"/>
              </a:rPr>
              <a:t>等价关系</a:t>
            </a:r>
            <a:r>
              <a:rPr lang="zh-CN" altLang="en-US" smtClean="0">
                <a:sym typeface="Wingdings" panose="05000000000000000000" pitchFamily="2" charset="2"/>
              </a:rPr>
              <a:t>一一对应</a:t>
            </a:r>
          </a:p>
          <a:p>
            <a:endParaRPr lang="zh-CN" altLang="en-US" smtClean="0">
              <a:sym typeface="Wingdings" panose="05000000000000000000" pitchFamily="2" charset="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698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C8AE83-C892-4756-BB36-D751CE89026A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21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4"/>
          <p:cNvSpPr txBox="1">
            <a:spLocks noChangeArrowheads="1"/>
          </p:cNvSpPr>
          <p:nvPr/>
        </p:nvSpPr>
        <p:spPr bwMode="auto">
          <a:xfrm>
            <a:off x="1116013" y="-171450"/>
            <a:ext cx="72009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tabLst>
                <a:tab pos="476250" algn="l"/>
              </a:tabLst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tabLst>
                <a:tab pos="476250" algn="l"/>
              </a:tabLs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0">
                <a:solidFill>
                  <a:srgbClr val="FFFFFF"/>
                </a:solidFill>
                <a:latin typeface="Times New Roman" panose="02020603050405020304" pitchFamily="18" charset="0"/>
              </a:rPr>
              <a:t>关系的性质总结</a:t>
            </a:r>
          </a:p>
        </p:txBody>
      </p:sp>
      <p:graphicFrame>
        <p:nvGraphicFramePr>
          <p:cNvPr id="348213" name="Group 53"/>
          <p:cNvGraphicFramePr>
            <a:graphicFrameLocks noGrp="1"/>
          </p:cNvGraphicFramePr>
          <p:nvPr/>
        </p:nvGraphicFramePr>
        <p:xfrm>
          <a:off x="0" y="333375"/>
          <a:ext cx="8856662" cy="6094414"/>
        </p:xfrm>
        <a:graphic>
          <a:graphicData uri="http://schemas.openxmlformats.org/drawingml/2006/table">
            <a:tbl>
              <a:tblPr/>
              <a:tblGrid>
                <a:gridCol w="857250"/>
                <a:gridCol w="1360487"/>
                <a:gridCol w="1479550"/>
                <a:gridCol w="1589088"/>
                <a:gridCol w="1641475"/>
                <a:gridCol w="1928812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自反的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反自反的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对称的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反对称的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传递的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9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任取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A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(a,a)R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任取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A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(a,a)R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若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(a,b)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R,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则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(b,a)R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若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(a,b)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R,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(b,a)R,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则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a=b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若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(a,b)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R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且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(b,c)R,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则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(a,c)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R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集合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R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sym typeface="Symbol" pitchFamily="18" charset="2"/>
                        </a:rPr>
                        <a:t>∩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R=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</a:t>
                      </a:r>
                      <a:r>
                        <a:rPr kumimoji="1" lang="en-US" altLang="zh-CN" sz="3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-1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=R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sym typeface="Symbol" pitchFamily="18" charset="2"/>
                        </a:rPr>
                        <a:t>∩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</a:t>
                      </a:r>
                      <a:r>
                        <a:rPr kumimoji="1" lang="en-US" altLang="zh-CN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-1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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</a:t>
                      </a:r>
                      <a:r>
                        <a:rPr kumimoji="1" lang="en-US" altLang="zh-CN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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关系图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图中每个结点都有自回路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图中每个结点都无自回路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任意两个不同结点间要么没有弧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要么有一对方向相反的弧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任意两个不同结点间至多有一条弧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若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到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有弧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,b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到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有弧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则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到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有弧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4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关系矩阵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主对角线上全为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主对角线上全为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对称矩阵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以主对角线为对称的元素不同时为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中某元素为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， 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中相应位置元素也一定为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804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6F19A5-B965-4B02-8F07-F4327928DBEE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63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50C003-B47F-4034-9E03-E361D71CED40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8195" name="表格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9916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文本框 5"/>
          <p:cNvSpPr txBox="1">
            <a:spLocks noChangeArrowheads="1"/>
          </p:cNvSpPr>
          <p:nvPr/>
        </p:nvSpPr>
        <p:spPr bwMode="auto">
          <a:xfrm>
            <a:off x="457200" y="5791200"/>
            <a:ext cx="3429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1pPr>
            <a:lvl2pPr marL="742950" indent="-285750">
              <a:buFont typeface="Times New Roman" panose="02020603050405020304" pitchFamily="18" charset="0"/>
              <a:buChar char="♫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2pPr>
            <a:lvl3pPr marL="1143000" indent="-228600"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3pPr>
            <a:lvl4pPr marL="1600200" indent="-228600"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4pPr>
            <a:lvl5pPr marL="2057400" indent="-228600"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  <a:hlinkClick r:id="rId5" action="ppaction://hlinksldjump"/>
              </a:rPr>
              <a:t>1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  <a:hlinkClick r:id="rId6" action="ppaction://hlinksldjump"/>
              </a:rPr>
              <a:t>2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  <a:hlinkClick r:id="rId7" action="ppaction://hlinksldjump"/>
              </a:rPr>
              <a:t>3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  <a:hlinkClick r:id="rId8" action="ppaction://hlinksldjump"/>
              </a:rPr>
              <a:t>4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  <a:hlinkClick r:id="rId8" action="ppaction://hlinksldjump"/>
              </a:rPr>
              <a:t>5 </a:t>
            </a:r>
            <a:r>
              <a:rPr lang="en-US" altLang="zh-CN" sz="3300" b="0" dirty="0" smtClean="0">
                <a:solidFill>
                  <a:srgbClr val="FFFFFF"/>
                </a:solidFill>
                <a:ea typeface="宋体" panose="02010600030101010101" pitchFamily="2" charset="-122"/>
              </a:rPr>
              <a:t> </a:t>
            </a:r>
            <a:endParaRPr lang="zh-CN" altLang="en-US" sz="3300" b="0" dirty="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6377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内容占位符 2"/>
          <p:cNvSpPr>
            <a:spLocks noGrp="1"/>
          </p:cNvSpPr>
          <p:nvPr>
            <p:ph idx="1"/>
          </p:nvPr>
        </p:nvSpPr>
        <p:spPr>
          <a:xfrm>
            <a:off x="152400" y="357188"/>
            <a:ext cx="8839200" cy="621506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第一章总结</a:t>
            </a:r>
            <a:endParaRPr lang="en-US" altLang="zh-CN" sz="3600" dirty="0" smtClean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  <a:sym typeface="Wingdings" pitchFamily="2" charset="2"/>
              </a:rPr>
              <a:t>④掌握</a:t>
            </a:r>
            <a:r>
              <a:rPr lang="zh-CN" altLang="en-US" dirty="0" smtClean="0">
                <a:sym typeface="Wingdings" pitchFamily="2" charset="2"/>
              </a:rPr>
              <a:t>部分序（偏序）关系，</a:t>
            </a:r>
            <a:r>
              <a:rPr lang="zh-CN" altLang="en-US" dirty="0" smtClean="0">
                <a:solidFill>
                  <a:srgbClr val="FFFF00"/>
                </a:solidFill>
                <a:sym typeface="Wingdings" pitchFamily="2" charset="2"/>
              </a:rPr>
              <a:t>最大（小）元、极大（小）元</a:t>
            </a:r>
            <a:r>
              <a:rPr lang="zh-CN" altLang="en-US" dirty="0" smtClean="0">
                <a:sym typeface="Wingdings" pitchFamily="2" charset="2"/>
              </a:rPr>
              <a:t>，上下界，</a:t>
            </a:r>
            <a:r>
              <a:rPr lang="en-US" altLang="zh-CN" dirty="0" err="1" smtClean="0">
                <a:solidFill>
                  <a:srgbClr val="FFFF00"/>
                </a:solidFill>
                <a:sym typeface="Wingdings" pitchFamily="2" charset="2"/>
              </a:rPr>
              <a:t>Hasse</a:t>
            </a:r>
            <a:r>
              <a:rPr lang="zh-CN" altLang="en-US" dirty="0" smtClean="0">
                <a:solidFill>
                  <a:srgbClr val="FFFF00"/>
                </a:solidFill>
                <a:sym typeface="Wingdings" pitchFamily="2" charset="2"/>
              </a:rPr>
              <a:t>图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、映射</a:t>
            </a:r>
            <a:endParaRPr lang="en-US" altLang="zh-CN" dirty="0" smtClean="0">
              <a:sym typeface="Wingdings" pitchFamily="2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  <a:sym typeface="Wingdings" pitchFamily="2" charset="2"/>
              </a:rPr>
              <a:t>①掌握</a:t>
            </a:r>
            <a:r>
              <a:rPr lang="en-US" altLang="zh-CN" dirty="0" smtClean="0">
                <a:sym typeface="Wingdings" pitchFamily="2" charset="2"/>
              </a:rPr>
              <a:t>1-1</a:t>
            </a:r>
            <a:r>
              <a:rPr lang="zh-CN" altLang="en-US" dirty="0" smtClean="0">
                <a:sym typeface="Wingdings" pitchFamily="2" charset="2"/>
              </a:rPr>
              <a:t>映射（单射、满射），逆映射，映射的复合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  <a:sym typeface="Wingdings" pitchFamily="2" charset="2"/>
              </a:rPr>
              <a:t>②掌握</a:t>
            </a:r>
            <a:r>
              <a:rPr lang="zh-CN" altLang="en-US" dirty="0" smtClean="0">
                <a:sym typeface="Wingdings" pitchFamily="2" charset="2"/>
              </a:rPr>
              <a:t>可数集合定义及判定方法</a:t>
            </a:r>
            <a:endParaRPr lang="en-US" altLang="zh-CN" dirty="0" smtClean="0">
              <a:sym typeface="Wingdings" pitchFamily="2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  <a:sym typeface="Wingdings" pitchFamily="2" charset="2"/>
              </a:rPr>
              <a:t>③了解实数集合不可数，</a:t>
            </a:r>
            <a:r>
              <a:rPr lang="zh-CN" altLang="en-US" dirty="0" smtClean="0">
                <a:sym typeface="Wingdings" pitchFamily="2" charset="2"/>
              </a:rPr>
              <a:t>一个集合与其幂集不能建立</a:t>
            </a:r>
            <a:r>
              <a:rPr lang="en-US" altLang="zh-CN" dirty="0" smtClean="0">
                <a:sym typeface="Wingdings" pitchFamily="2" charset="2"/>
              </a:rPr>
              <a:t>1-1</a:t>
            </a:r>
            <a:r>
              <a:rPr lang="zh-CN" altLang="en-US" dirty="0" smtClean="0">
                <a:sym typeface="Wingdings" pitchFamily="2" charset="2"/>
              </a:rPr>
              <a:t>映射。</a:t>
            </a:r>
            <a:endParaRPr lang="zh-CN" altLang="en-US" dirty="0" smtClean="0"/>
          </a:p>
          <a:p>
            <a:pPr>
              <a:defRPr/>
            </a:pPr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902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8E9460C-001D-405B-8BF2-1875A0711CBA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646113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第二章总结</a:t>
            </a:r>
          </a:p>
        </p:txBody>
      </p:sp>
      <p:sp>
        <p:nvSpPr>
          <p:cNvPr id="130051" name="内容占位符 2"/>
          <p:cNvSpPr>
            <a:spLocks noGrp="1"/>
          </p:cNvSpPr>
          <p:nvPr>
            <p:ph idx="1"/>
          </p:nvPr>
        </p:nvSpPr>
        <p:spPr>
          <a:xfrm>
            <a:off x="152400" y="1524000"/>
            <a:ext cx="88392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1</a:t>
            </a:r>
            <a:r>
              <a:rPr lang="zh-CN" altLang="en-US" smtClean="0"/>
              <a:t>、命题定义</a:t>
            </a:r>
          </a:p>
          <a:p>
            <a:pPr>
              <a:lnSpc>
                <a:spcPct val="90000"/>
              </a:lnSpc>
            </a:pPr>
            <a:r>
              <a:rPr lang="zh-CN" altLang="en-US" smtClean="0"/>
              <a:t>逻辑连接词</a:t>
            </a:r>
            <a:r>
              <a:rPr lang="en-US" altLang="zh-CN" smtClean="0"/>
              <a:t>,</a:t>
            </a:r>
            <a:r>
              <a:rPr lang="en-US" altLang="zh-CN" smtClean="0">
                <a:sym typeface="Symbol" panose="05050102010706020507" pitchFamily="18" charset="2"/>
              </a:rPr>
              <a:t>P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PQ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PQ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P</a:t>
            </a:r>
            <a:r>
              <a:rPr lang="en-US" altLang="zh-CN" smtClean="0"/>
              <a:t>Q</a:t>
            </a:r>
            <a:r>
              <a:rPr lang="zh-CN" altLang="en-US" smtClean="0"/>
              <a:t>、</a:t>
            </a:r>
            <a:r>
              <a:rPr lang="en-US" altLang="zh-CN" smtClean="0"/>
              <a:t>P</a:t>
            </a:r>
            <a:r>
              <a:rPr lang="en-US" altLang="zh-CN" smtClean="0">
                <a:sym typeface="Symbol" panose="05050102010706020507" pitchFamily="18" charset="2"/>
              </a:rPr>
              <a:t>Q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sym typeface="Symbol" panose="05050102010706020507" pitchFamily="18" charset="2"/>
              </a:rPr>
              <a:t>2</a:t>
            </a:r>
            <a:r>
              <a:rPr lang="zh-CN" altLang="en-US" smtClean="0">
                <a:sym typeface="Symbol" panose="05050102010706020507" pitchFamily="18" charset="2"/>
              </a:rPr>
              <a:t>、命题公式定义，解释真值表，公式的恒真恒假判定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sym typeface="Symbol" panose="05050102010706020507" pitchFamily="18" charset="2"/>
              </a:rPr>
              <a:t>3</a:t>
            </a:r>
            <a:r>
              <a:rPr lang="zh-CN" altLang="en-US" smtClean="0">
                <a:sym typeface="Symbol" panose="05050102010706020507" pitchFamily="18" charset="2"/>
              </a:rPr>
              <a:t>、掌握公式的等价与</a:t>
            </a:r>
            <a:r>
              <a:rPr lang="zh-CN" altLang="en-US" smtClean="0">
                <a:solidFill>
                  <a:srgbClr val="FFFF00"/>
                </a:solidFill>
                <a:sym typeface="Symbol" panose="05050102010706020507" pitchFamily="18" charset="2"/>
              </a:rPr>
              <a:t>蕴涵</a:t>
            </a:r>
            <a:r>
              <a:rPr lang="zh-CN" altLang="en-US" smtClean="0">
                <a:sym typeface="Symbol" panose="05050102010706020507" pitchFamily="18" charset="2"/>
              </a:rPr>
              <a:t>：</a:t>
            </a:r>
          </a:p>
          <a:p>
            <a:pPr>
              <a:lnSpc>
                <a:spcPct val="90000"/>
              </a:lnSpc>
            </a:pPr>
            <a:r>
              <a:rPr lang="zh-CN" altLang="en-US" smtClean="0">
                <a:sym typeface="Symbol" panose="05050102010706020507" pitchFamily="18" charset="2"/>
              </a:rPr>
              <a:t>等价的定义与充分必要条件、等价式</a:t>
            </a:r>
            <a:endParaRPr lang="en-US" altLang="zh-CN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zh-CN" altLang="en-US" smtClean="0"/>
              <a:t>蕴涵的定义与充分必要条件（性质）、蕴涵式</a:t>
            </a:r>
            <a:endParaRPr lang="en-US" altLang="zh-CN" smtClean="0"/>
          </a:p>
          <a:p>
            <a:pPr>
              <a:lnSpc>
                <a:spcPct val="90000"/>
              </a:lnSpc>
            </a:pPr>
            <a:endParaRPr lang="zh-CN" altLang="en-US" smtClean="0">
              <a:sym typeface="Symbol" panose="05050102010706020507" pitchFamily="18" charset="2"/>
            </a:endParaRPr>
          </a:p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005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84471AF-7AF7-4119-A8F5-C68020F9F7CC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98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/>
          </p:nvPr>
        </p:nvSpPr>
        <p:spPr>
          <a:xfrm>
            <a:off x="152400" y="104775"/>
            <a:ext cx="7772400" cy="647700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第二章总结</a:t>
            </a:r>
          </a:p>
        </p:txBody>
      </p:sp>
      <p:sp>
        <p:nvSpPr>
          <p:cNvPr id="131075" name="内容占位符 2"/>
          <p:cNvSpPr>
            <a:spLocks noGrp="1"/>
          </p:cNvSpPr>
          <p:nvPr>
            <p:ph idx="1"/>
          </p:nvPr>
        </p:nvSpPr>
        <p:spPr>
          <a:xfrm>
            <a:off x="152400" y="857250"/>
            <a:ext cx="8839200" cy="6000750"/>
          </a:xfrm>
        </p:spPr>
        <p:txBody>
          <a:bodyPr/>
          <a:lstStyle/>
          <a:p>
            <a:r>
              <a:rPr lang="zh-CN" altLang="en-US" smtClean="0"/>
              <a:t>多公式共同蕴涵</a:t>
            </a:r>
          </a:p>
          <a:p>
            <a:r>
              <a:rPr lang="zh-CN" altLang="en-US" smtClean="0"/>
              <a:t>公式蕴涵的证明方法</a:t>
            </a:r>
          </a:p>
          <a:p>
            <a:r>
              <a:rPr lang="zh-CN" altLang="en-US" smtClean="0">
                <a:solidFill>
                  <a:srgbClr val="FFFF00"/>
                </a:solidFill>
              </a:rPr>
              <a:t>形式演绎法证明</a:t>
            </a:r>
            <a:r>
              <a:rPr lang="zh-CN" altLang="en-US" smtClean="0"/>
              <a:t>公式集</a:t>
            </a:r>
            <a:r>
              <a:rPr lang="en-US" altLang="zh-CN" smtClean="0"/>
              <a:t>S</a:t>
            </a:r>
            <a:r>
              <a:rPr lang="zh-CN" altLang="en-US" smtClean="0"/>
              <a:t>蕴涵某公式</a:t>
            </a:r>
            <a:r>
              <a:rPr lang="en-US" altLang="zh-CN" smtClean="0"/>
              <a:t>S</a:t>
            </a:r>
          </a:p>
          <a:p>
            <a:r>
              <a:rPr lang="en-US" altLang="zh-CN" smtClean="0"/>
              <a:t>4</a:t>
            </a:r>
            <a:r>
              <a:rPr lang="zh-CN" altLang="en-US" smtClean="0"/>
              <a:t>、合取范式（</a:t>
            </a:r>
            <a:r>
              <a:rPr lang="zh-CN" altLang="en-US" smtClean="0">
                <a:solidFill>
                  <a:schemeClr val="hlink"/>
                </a:solidFill>
              </a:rPr>
              <a:t>析取范式</a:t>
            </a:r>
            <a:r>
              <a:rPr lang="zh-CN" altLang="en-US" smtClean="0"/>
              <a:t>）存在，但不唯一；</a:t>
            </a:r>
            <a:endParaRPr lang="en-US" altLang="zh-CN" smtClean="0"/>
          </a:p>
          <a:p>
            <a:r>
              <a:rPr lang="zh-CN" altLang="en-US" smtClean="0"/>
              <a:t>极小（</a:t>
            </a:r>
            <a:r>
              <a:rPr lang="zh-CN" altLang="en-US" smtClean="0">
                <a:solidFill>
                  <a:schemeClr val="hlink"/>
                </a:solidFill>
              </a:rPr>
              <a:t>大</a:t>
            </a:r>
            <a:r>
              <a:rPr lang="zh-CN" altLang="en-US" smtClean="0"/>
              <a:t>）项有唯一解释使其为真（</a:t>
            </a:r>
            <a:r>
              <a:rPr lang="zh-CN" altLang="en-US" smtClean="0">
                <a:solidFill>
                  <a:schemeClr val="hlink"/>
                </a:solidFill>
              </a:rPr>
              <a:t>假</a:t>
            </a:r>
            <a:r>
              <a:rPr lang="zh-CN" altLang="en-US" smtClean="0"/>
              <a:t>）</a:t>
            </a:r>
          </a:p>
          <a:p>
            <a:r>
              <a:rPr lang="zh-CN" altLang="en-US" smtClean="0"/>
              <a:t>主析取范式（</a:t>
            </a:r>
            <a:r>
              <a:rPr lang="zh-CN" altLang="en-US" smtClean="0">
                <a:solidFill>
                  <a:schemeClr val="hlink"/>
                </a:solidFill>
              </a:rPr>
              <a:t>主合取范式</a:t>
            </a:r>
            <a:r>
              <a:rPr lang="zh-CN" altLang="en-US" smtClean="0"/>
              <a:t>）存在且唯一；</a:t>
            </a:r>
            <a:endParaRPr lang="en-US" altLang="zh-CN" smtClean="0"/>
          </a:p>
          <a:p>
            <a:r>
              <a:rPr lang="zh-CN" altLang="en-US" smtClean="0"/>
              <a:t>主析（</a:t>
            </a:r>
            <a:r>
              <a:rPr lang="zh-CN" altLang="en-US" smtClean="0">
                <a:solidFill>
                  <a:schemeClr val="hlink"/>
                </a:solidFill>
              </a:rPr>
              <a:t>合</a:t>
            </a:r>
            <a:r>
              <a:rPr lang="zh-CN" altLang="en-US" smtClean="0"/>
              <a:t>）取范式的求解方法</a:t>
            </a:r>
          </a:p>
          <a:p>
            <a:r>
              <a:rPr lang="zh-CN" altLang="en-US" smtClean="0"/>
              <a:t>主析（</a:t>
            </a:r>
            <a:r>
              <a:rPr lang="zh-CN" altLang="en-US" smtClean="0">
                <a:solidFill>
                  <a:schemeClr val="hlink"/>
                </a:solidFill>
              </a:rPr>
              <a:t>合</a:t>
            </a:r>
            <a:r>
              <a:rPr lang="zh-CN" altLang="en-US" smtClean="0"/>
              <a:t>）取范式恒真（</a:t>
            </a:r>
            <a:r>
              <a:rPr lang="zh-CN" altLang="en-US" smtClean="0">
                <a:solidFill>
                  <a:schemeClr val="hlink"/>
                </a:solidFill>
              </a:rPr>
              <a:t>假</a:t>
            </a:r>
            <a:r>
              <a:rPr lang="zh-CN" altLang="en-US" smtClean="0"/>
              <a:t>）则包含所有</a:t>
            </a:r>
            <a:r>
              <a:rPr lang="zh-CN" altLang="en-US" smtClean="0">
                <a:solidFill>
                  <a:srgbClr val="FFFF00"/>
                </a:solidFill>
              </a:rPr>
              <a:t>极小</a:t>
            </a:r>
            <a:r>
              <a:rPr lang="zh-CN" altLang="en-US" smtClean="0"/>
              <a:t>（</a:t>
            </a:r>
            <a:r>
              <a:rPr lang="zh-CN" altLang="en-US" smtClean="0">
                <a:solidFill>
                  <a:schemeClr val="hlink"/>
                </a:solidFill>
              </a:rPr>
              <a:t>大</a:t>
            </a:r>
            <a:r>
              <a:rPr lang="zh-CN" altLang="en-US" smtClean="0"/>
              <a:t>）</a:t>
            </a:r>
            <a:r>
              <a:rPr lang="zh-CN" altLang="en-US" smtClean="0">
                <a:solidFill>
                  <a:srgbClr val="FFFF00"/>
                </a:solidFill>
              </a:rPr>
              <a:t>项</a:t>
            </a:r>
          </a:p>
          <a:p>
            <a:endParaRPr lang="zh-CN" altLang="en-US" sz="280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107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A1853DB-06A6-404A-B951-1560B199B796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607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/>
              <a:t>第三章总结</a:t>
            </a:r>
            <a:endParaRPr lang="zh-CN" altLang="en-US" sz="3600" dirty="0"/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410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1.N</a:t>
            </a:r>
            <a:r>
              <a:rPr lang="zh-CN" altLang="en-US" smtClean="0"/>
              <a:t>元谓词</a:t>
            </a:r>
            <a:r>
              <a:rPr lang="en-US" altLang="zh-CN" smtClean="0"/>
              <a:t>,</a:t>
            </a:r>
            <a:r>
              <a:rPr lang="zh-CN" altLang="en-US" smtClean="0"/>
              <a:t>全称量词、存在量词语义规定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2.</a:t>
            </a:r>
            <a:r>
              <a:rPr lang="zh-CN" altLang="en-US" smtClean="0"/>
              <a:t>正确使用改名规则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3.</a:t>
            </a:r>
            <a:r>
              <a:rPr lang="zh-CN" altLang="en-US" smtClean="0">
                <a:solidFill>
                  <a:srgbClr val="FFFF00"/>
                </a:solidFill>
              </a:rPr>
              <a:t>谓词公式及解释</a:t>
            </a:r>
            <a:endParaRPr lang="en-US" altLang="zh-CN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4.</a:t>
            </a:r>
            <a:r>
              <a:rPr lang="zh-CN" altLang="en-US" smtClean="0"/>
              <a:t>恒真、恒假、可满足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5.</a:t>
            </a:r>
            <a:r>
              <a:rPr lang="zh-CN" altLang="en-US" smtClean="0"/>
              <a:t>谓词公式蕴涵、等价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6.</a:t>
            </a:r>
            <a:r>
              <a:rPr lang="zh-CN" altLang="en-US" smtClean="0"/>
              <a:t>前束范式、</a:t>
            </a:r>
            <a:r>
              <a:rPr lang="en-US" altLang="zh-CN" smtClean="0">
                <a:solidFill>
                  <a:srgbClr val="FFFF00"/>
                </a:solidFill>
              </a:rPr>
              <a:t>Skolem</a:t>
            </a:r>
            <a:r>
              <a:rPr lang="zh-CN" altLang="en-US" smtClean="0">
                <a:solidFill>
                  <a:srgbClr val="FFFF00"/>
                </a:solidFill>
              </a:rPr>
              <a:t>范式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210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F357D80-CC77-4BFB-8424-D1B1B2BA5D1D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90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7772400" cy="647700"/>
          </a:xfrm>
        </p:spPr>
        <p:txBody>
          <a:bodyPr/>
          <a:lstStyle/>
          <a:p>
            <a:pPr algn="l">
              <a:defRPr/>
            </a:pPr>
            <a:r>
              <a:rPr lang="zh-CN" altLang="en-US" sz="3600" dirty="0" smtClean="0">
                <a:latin typeface="+mn-ea"/>
                <a:ea typeface="+mn-ea"/>
              </a:rPr>
              <a:t>第四章总结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609600" y="838200"/>
            <a:ext cx="78486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1.</a:t>
            </a:r>
            <a:r>
              <a:rPr lang="zh-CN" altLang="en-US" smtClean="0"/>
              <a:t>掌握图的定义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(1)</a:t>
            </a:r>
            <a:r>
              <a:rPr lang="zh-CN" altLang="en-US" smtClean="0"/>
              <a:t>有限图、母图、子图、完全图、补图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(2)</a:t>
            </a:r>
            <a:r>
              <a:rPr lang="zh-CN" altLang="en-US" smtClean="0"/>
              <a:t>了解有限图中点的性质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G</a:t>
            </a:r>
            <a:r>
              <a:rPr lang="zh-CN" altLang="en-US" smtClean="0"/>
              <a:t>中所有点度之和为边的</a:t>
            </a:r>
            <a:r>
              <a:rPr lang="en-US" altLang="zh-CN" smtClean="0"/>
              <a:t>2</a:t>
            </a:r>
            <a:r>
              <a:rPr lang="zh-CN" altLang="en-US" smtClean="0"/>
              <a:t>倍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关联矩阵、相邻矩阵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(3)</a:t>
            </a:r>
            <a:r>
              <a:rPr lang="zh-CN" altLang="en-US" smtClean="0"/>
              <a:t>掌握路的概念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简单路、回路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(4)</a:t>
            </a:r>
            <a:r>
              <a:rPr lang="zh-CN" altLang="en-US" smtClean="0"/>
              <a:t>掌握连通图定义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FF00"/>
                </a:solidFill>
              </a:rPr>
              <a:t>(5)</a:t>
            </a:r>
            <a:r>
              <a:rPr lang="zh-CN" altLang="en-US" smtClean="0">
                <a:solidFill>
                  <a:srgbClr val="FFFF00"/>
                </a:solidFill>
              </a:rPr>
              <a:t>掌握</a:t>
            </a:r>
            <a:r>
              <a:rPr lang="en-US" altLang="zh-CN" smtClean="0">
                <a:solidFill>
                  <a:srgbClr val="FFFF00"/>
                </a:solidFill>
              </a:rPr>
              <a:t>Dijkstra</a:t>
            </a:r>
            <a:r>
              <a:rPr lang="zh-CN" altLang="en-US" smtClean="0">
                <a:solidFill>
                  <a:srgbClr val="FFFF00"/>
                </a:solidFill>
              </a:rPr>
              <a:t>算法</a:t>
            </a:r>
            <a:endParaRPr lang="en-US" altLang="zh-CN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312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6810E6-A1E8-4724-98D2-FFBBF4ED4E56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0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457200"/>
            <a:ext cx="8077200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2.</a:t>
            </a:r>
            <a:r>
              <a:rPr lang="zh-CN" altLang="en-US" dirty="0" smtClean="0"/>
              <a:t>掌握树的定义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(1)5</a:t>
            </a:r>
            <a:r>
              <a:rPr lang="zh-CN" altLang="en-US" dirty="0" smtClean="0"/>
              <a:t>个等价命题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(2)</a:t>
            </a:r>
            <a:r>
              <a:rPr lang="en-US" altLang="zh-CN" dirty="0" err="1" smtClean="0"/>
              <a:t>Kuscal</a:t>
            </a:r>
            <a:r>
              <a:rPr lang="zh-CN" altLang="en-US" dirty="0" smtClean="0"/>
              <a:t>算法求出最优树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3.</a:t>
            </a:r>
            <a:r>
              <a:rPr lang="zh-CN" altLang="en-US" dirty="0" smtClean="0"/>
              <a:t>掌握有向图的定义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(1)</a:t>
            </a:r>
            <a:r>
              <a:rPr lang="zh-CN" altLang="en-US" dirty="0" smtClean="0"/>
              <a:t>有限有向图、有向子图、有向路、简单有向路、有向回路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(2)</a:t>
            </a:r>
            <a:r>
              <a:rPr lang="zh-CN" altLang="en-US" dirty="0" smtClean="0"/>
              <a:t>强连通、根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(3)</a:t>
            </a:r>
            <a:r>
              <a:rPr lang="zh-CN" altLang="en-US" dirty="0" smtClean="0"/>
              <a:t>有向树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(4)</a:t>
            </a:r>
            <a:r>
              <a:rPr lang="zh-CN" altLang="en-US" dirty="0" smtClean="0"/>
              <a:t>了解转化定理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</a:rPr>
              <a:t>(5)</a:t>
            </a:r>
            <a:r>
              <a:rPr lang="zh-CN" altLang="en-US" dirty="0" smtClean="0">
                <a:solidFill>
                  <a:srgbClr val="FFFF00"/>
                </a:solidFill>
              </a:rPr>
              <a:t>掌握欧拉路定义，充要条件，判断欧拉图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4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96CC8F6-8F71-415F-9A65-FADEB6D32DC2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43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内容占位符 2"/>
          <p:cNvSpPr>
            <a:spLocks noGrp="1"/>
          </p:cNvSpPr>
          <p:nvPr>
            <p:ph idx="1"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(6)</a:t>
            </a:r>
            <a:r>
              <a:rPr lang="zh-CN" altLang="en-US" smtClean="0"/>
              <a:t>了解欧拉路和有向树转换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4.</a:t>
            </a:r>
            <a:r>
              <a:rPr lang="zh-CN" altLang="en-US" smtClean="0"/>
              <a:t>掌握</a:t>
            </a:r>
            <a:r>
              <a:rPr lang="en-US" altLang="zh-CN" smtClean="0"/>
              <a:t>H</a:t>
            </a:r>
            <a:r>
              <a:rPr lang="zh-CN" altLang="en-US" smtClean="0"/>
              <a:t>路、</a:t>
            </a:r>
            <a:r>
              <a:rPr lang="en-US" altLang="zh-CN" smtClean="0"/>
              <a:t>H</a:t>
            </a:r>
            <a:r>
              <a:rPr lang="zh-CN" altLang="en-US" smtClean="0"/>
              <a:t>回路定义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(1)</a:t>
            </a:r>
            <a:r>
              <a:rPr lang="zh-CN" altLang="en-US" smtClean="0"/>
              <a:t>必要条件、充分条件</a:t>
            </a: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(2)</a:t>
            </a:r>
            <a:r>
              <a:rPr lang="zh-CN" altLang="en-US" smtClean="0"/>
              <a:t>掌握闭合图、连接图定义、会画</a:t>
            </a:r>
            <a:r>
              <a:rPr lang="en-US" altLang="zh-CN" smtClean="0">
                <a:solidFill>
                  <a:srgbClr val="FFFF00"/>
                </a:solidFill>
              </a:rPr>
              <a:t>Cm,n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517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23F65E-28D7-4784-8294-35AF339ABAF9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354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66688"/>
            <a:ext cx="9144000" cy="585787"/>
          </a:xfrm>
        </p:spPr>
        <p:txBody>
          <a:bodyPr/>
          <a:lstStyle/>
          <a:p>
            <a:pPr>
              <a:defRPr/>
            </a:pPr>
            <a:r>
              <a:rPr lang="en-US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5.1-2. </a:t>
            </a:r>
            <a:r>
              <a:rPr lang="zh-CN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求</a:t>
            </a:r>
            <a:r>
              <a:rPr lang="en-US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1331</a:t>
            </a:r>
            <a:r>
              <a:rPr lang="zh-CN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5709</a:t>
            </a:r>
            <a:r>
              <a:rPr lang="zh-CN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的最高公因并表为其倍数和</a:t>
            </a:r>
            <a:endParaRPr lang="zh-CN" altLang="en-US" sz="32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715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zh-CN" sz="2800" smtClean="0"/>
              <a:t>解：用辗转相除法求最高公因逐次得商及余数并计算</a:t>
            </a:r>
            <a:r>
              <a:rPr lang="en-US" altLang="zh-CN" sz="2800" smtClean="0"/>
              <a:t>S</a:t>
            </a:r>
            <a:r>
              <a:rPr lang="en-US" altLang="zh-CN" sz="2800" baseline="-25000" smtClean="0"/>
              <a:t>k</a:t>
            </a:r>
            <a:r>
              <a:rPr lang="en-US" altLang="zh-CN" sz="2800" smtClean="0"/>
              <a:t>,T</a:t>
            </a:r>
            <a:r>
              <a:rPr lang="en-US" altLang="zh-CN" sz="2800" baseline="-25000" smtClean="0"/>
              <a:t>k</a:t>
            </a:r>
            <a:r>
              <a:rPr lang="zh-CN" altLang="zh-CN" sz="2800" smtClean="0"/>
              <a:t>如下表所列：</a:t>
            </a: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en-US" altLang="zh-CN" sz="2800" smtClean="0"/>
          </a:p>
          <a:p>
            <a:r>
              <a:rPr lang="zh-CN" altLang="zh-CN" sz="2800" smtClean="0"/>
              <a:t>因此，最高公因</a:t>
            </a:r>
            <a:r>
              <a:rPr lang="en-US" altLang="zh-CN" sz="2800" smtClean="0"/>
              <a:t>=11</a:t>
            </a:r>
            <a:r>
              <a:rPr lang="zh-CN" altLang="zh-CN" sz="2800" smtClean="0"/>
              <a:t>，</a:t>
            </a:r>
            <a:r>
              <a:rPr lang="en-US" altLang="zh-CN" sz="2800" smtClean="0"/>
              <a:t>n=</a:t>
            </a:r>
            <a:r>
              <a:rPr lang="en-US" altLang="zh-CN" sz="2800" smtClean="0">
                <a:solidFill>
                  <a:schemeClr val="tx2"/>
                </a:solidFill>
              </a:rPr>
              <a:t>4</a:t>
            </a:r>
            <a:r>
              <a:rPr lang="zh-CN" altLang="zh-CN" sz="2800" smtClean="0"/>
              <a:t>。</a:t>
            </a:r>
          </a:p>
          <a:p>
            <a:r>
              <a:rPr lang="en-US" altLang="zh-CN" sz="2800" smtClean="0">
                <a:solidFill>
                  <a:schemeClr val="tx2"/>
                </a:solidFill>
              </a:rPr>
              <a:t>11</a:t>
            </a:r>
            <a:r>
              <a:rPr lang="en-US" altLang="zh-CN" sz="2800" smtClean="0"/>
              <a:t>=</a:t>
            </a:r>
            <a:r>
              <a:rPr lang="zh-CN" altLang="zh-CN" sz="2800" smtClean="0">
                <a:solidFill>
                  <a:schemeClr val="tx2"/>
                </a:solidFill>
              </a:rPr>
              <a:t>（</a:t>
            </a:r>
            <a:r>
              <a:rPr lang="en-US" altLang="zh-CN" sz="2800" smtClean="0">
                <a:solidFill>
                  <a:schemeClr val="tx2"/>
                </a:solidFill>
              </a:rPr>
              <a:t>-1</a:t>
            </a:r>
            <a:r>
              <a:rPr lang="zh-CN" altLang="zh-CN" sz="2800" smtClean="0">
                <a:solidFill>
                  <a:schemeClr val="tx2"/>
                </a:solidFill>
              </a:rPr>
              <a:t>）</a:t>
            </a:r>
            <a:r>
              <a:rPr lang="en-US" altLang="zh-CN" sz="2800" baseline="30000" smtClean="0">
                <a:solidFill>
                  <a:srgbClr val="FFFF00"/>
                </a:solidFill>
              </a:rPr>
              <a:t>3</a:t>
            </a:r>
            <a:r>
              <a:rPr lang="zh-CN" altLang="zh-CN" sz="2800" smtClean="0"/>
              <a:t>×</a:t>
            </a:r>
            <a:r>
              <a:rPr lang="en-US" altLang="zh-CN" sz="2800" smtClean="0"/>
              <a:t>38</a:t>
            </a:r>
            <a:r>
              <a:rPr lang="zh-CN" altLang="zh-CN" sz="2800" smtClean="0"/>
              <a:t>×</a:t>
            </a:r>
            <a:r>
              <a:rPr lang="en-US" altLang="zh-CN" sz="2800" smtClean="0"/>
              <a:t>5709+</a:t>
            </a:r>
            <a:r>
              <a:rPr lang="zh-CN" altLang="zh-CN" sz="2800" smtClean="0">
                <a:solidFill>
                  <a:schemeClr val="tx2"/>
                </a:solidFill>
              </a:rPr>
              <a:t>（</a:t>
            </a:r>
            <a:r>
              <a:rPr lang="en-US" altLang="zh-CN" sz="2800" smtClean="0">
                <a:solidFill>
                  <a:schemeClr val="tx2"/>
                </a:solidFill>
              </a:rPr>
              <a:t>-1</a:t>
            </a:r>
            <a:r>
              <a:rPr lang="zh-CN" altLang="zh-CN" sz="2800" smtClean="0">
                <a:solidFill>
                  <a:schemeClr val="tx2"/>
                </a:solidFill>
              </a:rPr>
              <a:t>）</a:t>
            </a:r>
            <a:r>
              <a:rPr lang="en-US" altLang="zh-CN" sz="2800" baseline="30000" smtClean="0">
                <a:solidFill>
                  <a:schemeClr val="tx2"/>
                </a:solidFill>
              </a:rPr>
              <a:t>4</a:t>
            </a:r>
            <a:r>
              <a:rPr lang="zh-CN" altLang="zh-CN" sz="2800" smtClean="0"/>
              <a:t>×</a:t>
            </a:r>
            <a:r>
              <a:rPr lang="en-US" altLang="zh-CN" sz="2800" smtClean="0"/>
              <a:t>163</a:t>
            </a:r>
            <a:r>
              <a:rPr lang="zh-CN" altLang="zh-CN" sz="2800" smtClean="0"/>
              <a:t>×</a:t>
            </a:r>
            <a:r>
              <a:rPr lang="en-US" altLang="zh-CN" sz="2800" smtClean="0"/>
              <a:t>1331</a:t>
            </a:r>
          </a:p>
          <a:p>
            <a:pPr>
              <a:buFont typeface="Wingdings" panose="05000000000000000000" pitchFamily="2" charset="2"/>
              <a:buNone/>
            </a:pPr>
            <a:endParaRPr lang="zh-CN" altLang="zh-CN" sz="2800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71600" y="1981200"/>
          <a:ext cx="6477002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286"/>
                <a:gridCol w="925286"/>
                <a:gridCol w="925286"/>
                <a:gridCol w="925286"/>
                <a:gridCol w="925286"/>
                <a:gridCol w="925286"/>
                <a:gridCol w="92528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r</a:t>
                      </a:r>
                      <a:r>
                        <a:rPr lang="en-US" sz="2400" kern="100" baseline="-25000">
                          <a:latin typeface="Times New Roman"/>
                          <a:ea typeface="宋体"/>
                          <a:cs typeface="Times New Roman"/>
                        </a:rPr>
                        <a:t>k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385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176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33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11</a:t>
                      </a:r>
                      <a:endParaRPr lang="zh-CN" sz="2400" kern="100" dirty="0">
                        <a:solidFill>
                          <a:srgbClr val="FF00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400" kern="100" baseline="-25000">
                          <a:latin typeface="Times New Roman"/>
                          <a:ea typeface="宋体"/>
                          <a:cs typeface="Times New Roman"/>
                        </a:rPr>
                        <a:t>k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4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2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S</a:t>
                      </a:r>
                      <a:r>
                        <a:rPr lang="en-US" sz="2400" kern="100" baseline="-25000">
                          <a:latin typeface="Times New Roman"/>
                          <a:ea typeface="宋体"/>
                          <a:cs typeface="Times New Roman"/>
                        </a:rPr>
                        <a:t>k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7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38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T</a:t>
                      </a:r>
                      <a:r>
                        <a:rPr lang="en-US" sz="2400" kern="100" baseline="-25000">
                          <a:latin typeface="Times New Roman"/>
                          <a:ea typeface="宋体"/>
                          <a:cs typeface="Times New Roman"/>
                        </a:rPr>
                        <a:t>k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4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13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Times New Roman"/>
                        </a:rPr>
                        <a:t>30</a:t>
                      </a:r>
                      <a:endParaRPr lang="zh-CN" sz="2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Times New Roman"/>
                        </a:rPr>
                        <a:t>163</a:t>
                      </a:r>
                      <a:endParaRPr lang="zh-CN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7270" name="页脚占位符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727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01A321-4FD5-4324-BC6B-942054E8E6F2}" type="slidenum">
              <a:rPr kumimoji="0" lang="zh-CN" altLang="en-US" sz="1400" b="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91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457200"/>
            <a:ext cx="8610600" cy="5791200"/>
          </a:xfrm>
        </p:spPr>
        <p:txBody>
          <a:bodyPr/>
          <a:lstStyle/>
          <a:p>
            <a:pPr eaLnBrk="1" hangingPunct="1"/>
            <a:r>
              <a:rPr lang="zh-CN" altLang="en-US" sz="3200" smtClean="0"/>
              <a:t>习题</a:t>
            </a:r>
            <a:r>
              <a:rPr lang="en-US" altLang="zh-CN" sz="3200" smtClean="0"/>
              <a:t>5.3-2</a:t>
            </a:r>
            <a:r>
              <a:rPr lang="zh-CN" altLang="en-US" sz="3200" smtClean="0"/>
              <a:t>解合同式</a:t>
            </a:r>
            <a:r>
              <a:rPr lang="en-US" altLang="zh-CN" sz="3200" smtClean="0"/>
              <a:t>35x≡1(mod 97)</a:t>
            </a:r>
          </a:p>
          <a:p>
            <a:pPr eaLnBrk="1" hangingPunct="1"/>
            <a:r>
              <a:rPr lang="zh-CN" altLang="en-US" sz="3000" smtClean="0"/>
              <a:t>解： </a:t>
            </a:r>
            <a:r>
              <a:rPr lang="en-US" altLang="zh-CN" sz="3000" smtClean="0">
                <a:solidFill>
                  <a:schemeClr val="tx2"/>
                </a:solidFill>
              </a:rPr>
              <a:t>a=35, m=97,</a:t>
            </a:r>
            <a:r>
              <a:rPr lang="zh-CN" altLang="en-US" sz="3000" smtClean="0"/>
              <a:t>首先使用辗转相除方法将互质的</a:t>
            </a:r>
            <a:r>
              <a:rPr lang="en-US" altLang="zh-CN" sz="3000" smtClean="0"/>
              <a:t>a</a:t>
            </a:r>
            <a:r>
              <a:rPr lang="zh-CN" altLang="en-US" sz="3000" smtClean="0"/>
              <a:t>与</a:t>
            </a:r>
            <a:r>
              <a:rPr lang="en-US" altLang="zh-CN" sz="3000" smtClean="0"/>
              <a:t>m</a:t>
            </a:r>
            <a:r>
              <a:rPr lang="zh-CN" altLang="en-US" sz="3000" smtClean="0"/>
              <a:t>的最大公因数1表示为</a:t>
            </a:r>
            <a:r>
              <a:rPr lang="en-US" altLang="zh-CN" sz="3000" smtClean="0"/>
              <a:t>a</a:t>
            </a:r>
            <a:r>
              <a:rPr lang="zh-CN" altLang="en-US" sz="3000" smtClean="0"/>
              <a:t>和</a:t>
            </a:r>
            <a:r>
              <a:rPr lang="en-US" altLang="zh-CN" sz="3000" smtClean="0"/>
              <a:t>m</a:t>
            </a:r>
            <a:r>
              <a:rPr lang="zh-CN" altLang="en-US" sz="3000" smtClean="0"/>
              <a:t>的倍数和的形式：1=</a:t>
            </a:r>
            <a:r>
              <a:rPr lang="en-US" altLang="zh-CN" sz="3000" smtClean="0"/>
              <a:t>as+mt，</a:t>
            </a:r>
            <a:r>
              <a:rPr lang="zh-CN" altLang="en-US" sz="3000" smtClean="0"/>
              <a:t>然后取</a:t>
            </a:r>
            <a:r>
              <a:rPr lang="en-US" altLang="zh-CN" sz="3000" smtClean="0"/>
              <a:t>x=sb，</a:t>
            </a:r>
            <a:r>
              <a:rPr lang="zh-CN" altLang="en-US" sz="3000" smtClean="0"/>
              <a:t>即可</a:t>
            </a:r>
            <a:r>
              <a:rPr lang="en-US" altLang="zh-CN" sz="3000" smtClean="0"/>
              <a:t>.</a:t>
            </a:r>
            <a:r>
              <a:rPr lang="zh-CN" altLang="en-US" sz="3000" smtClean="0"/>
              <a:t>用</a:t>
            </a:r>
            <a:r>
              <a:rPr lang="en-US" altLang="zh-CN" sz="3000" smtClean="0"/>
              <a:t>97</a:t>
            </a:r>
            <a:r>
              <a:rPr lang="zh-CN" altLang="en-US" sz="3000" smtClean="0"/>
              <a:t>除</a:t>
            </a:r>
            <a:r>
              <a:rPr lang="en-US" altLang="zh-CN" sz="3000" smtClean="0"/>
              <a:t>35</a:t>
            </a:r>
            <a:r>
              <a:rPr lang="zh-CN" altLang="en-US" sz="3000" smtClean="0"/>
              <a:t> </a:t>
            </a:r>
          </a:p>
        </p:txBody>
      </p:sp>
      <p:graphicFrame>
        <p:nvGraphicFramePr>
          <p:cNvPr id="28739" name="Group 67"/>
          <p:cNvGraphicFramePr>
            <a:graphicFrameLocks noGrp="1"/>
          </p:cNvGraphicFramePr>
          <p:nvPr>
            <p:ph sz="half" idx="2"/>
          </p:nvPr>
        </p:nvGraphicFramePr>
        <p:xfrm>
          <a:off x="457200" y="2971800"/>
          <a:ext cx="8382000" cy="3273425"/>
        </p:xfrm>
        <a:graphic>
          <a:graphicData uri="http://schemas.openxmlformats.org/drawingml/2006/table">
            <a:tbl>
              <a:tblPr/>
              <a:tblGrid>
                <a:gridCol w="949325"/>
                <a:gridCol w="803275"/>
                <a:gridCol w="1066800"/>
                <a:gridCol w="1066800"/>
                <a:gridCol w="990600"/>
                <a:gridCol w="990600"/>
                <a:gridCol w="838200"/>
                <a:gridCol w="990600"/>
                <a:gridCol w="685800"/>
              </a:tblGrid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2857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5000"/>
                        <a:buFont typeface="Wingdings" panose="05000000000000000000" pitchFamily="2" charset="2"/>
                        <a:defRPr kumimoji="1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8305" name="页脚占位符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830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EE7FB5-6E40-4B33-AA0D-1616B8CDE57C}" type="slidenum">
              <a:rPr kumimoji="0" lang="zh-CN" altLang="en-US" sz="1400" b="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22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8610600" cy="5410200"/>
          </a:xfrm>
        </p:spPr>
        <p:txBody>
          <a:bodyPr/>
          <a:lstStyle/>
          <a:p>
            <a:pPr eaLnBrk="1" hangingPunct="1"/>
            <a:r>
              <a:rPr lang="zh-CN" altLang="en-US" smtClean="0"/>
              <a:t>从而</a:t>
            </a:r>
            <a:r>
              <a:rPr lang="en-US" altLang="zh-CN" smtClean="0"/>
              <a:t>(35, 97)=1</a:t>
            </a:r>
            <a:r>
              <a:rPr lang="zh-CN" altLang="en-US" smtClean="0"/>
              <a:t>，</a:t>
            </a:r>
            <a:r>
              <a:rPr lang="en-US" altLang="zh-CN" smtClean="0"/>
              <a:t>n=6, </a:t>
            </a:r>
            <a:r>
              <a:rPr lang="zh-CN" altLang="en-US" smtClean="0"/>
              <a:t>则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	x≡sb=(-1)</a:t>
            </a:r>
            <a:r>
              <a:rPr lang="en-US" altLang="zh-CN" baseline="30000" smtClean="0"/>
              <a:t>6-1</a:t>
            </a:r>
            <a:r>
              <a:rPr lang="en-US" altLang="zh-CN" smtClean="0"/>
              <a:t>×36×1=-36(mod 97)</a:t>
            </a:r>
            <a:r>
              <a:rPr lang="zh-CN" altLang="en-US" smtClean="0"/>
              <a:t>，即：</a:t>
            </a:r>
            <a:r>
              <a:rPr lang="en-US" altLang="zh-CN" smtClean="0"/>
              <a:t>x ≡61(mod 97)</a:t>
            </a:r>
          </a:p>
        </p:txBody>
      </p:sp>
      <p:sp>
        <p:nvSpPr>
          <p:cNvPr id="13926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9268" name="页脚占位符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9269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v"/>
              <a:defRPr kumimoji="1"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4BE434-C9D7-4B4A-BCB2-4C1EEAA563FB}" type="slidenum">
              <a:rPr kumimoji="0" lang="zh-CN" altLang="en-US" sz="1400" b="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CN" sz="1400" b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6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205" y="381000"/>
            <a:ext cx="8677195" cy="5749925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zh-CN" sz="3000" dirty="0" smtClean="0"/>
              <a:t>1. 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l(B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)=w(AB)=6 ; </a:t>
            </a:r>
            <a:endParaRPr lang="en-US" altLang="zh-CN" sz="3000" i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l(C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)=w(AC)=</a:t>
            </a:r>
            <a:r>
              <a:rPr lang="en-US" altLang="zh-CN" sz="3000" i="1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l(D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)=w(AD)=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000" i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l(E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)=w(AE)= 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000" i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l(F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)=w(AF)= </a:t>
            </a:r>
            <a:r>
              <a:rPr lang="zh-CN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en-US" altLang="zh-CN" sz="3000" i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endParaRPr lang="en-US" altLang="zh-CN" sz="33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3300" b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返回</a:t>
            </a:r>
            <a:endParaRPr lang="zh-CN" altLang="zh-CN" sz="3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3029ED-A787-4515-A020-F5F0E1DDCECA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87" y="677450"/>
            <a:ext cx="5204214" cy="39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06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8900"/>
            <a:ext cx="7772400" cy="5842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dirty="0" smtClean="0">
                <a:latin typeface="+mn-lt"/>
              </a:rPr>
              <a:t>习题</a:t>
            </a:r>
            <a:r>
              <a:rPr lang="en-US" altLang="zh-CN" sz="3200" dirty="0" smtClean="0">
                <a:latin typeface="+mn-lt"/>
              </a:rPr>
              <a:t>5.3-2</a:t>
            </a:r>
            <a:endParaRPr lang="zh-CN" altLang="en-US" dirty="0" smtClean="0">
              <a:latin typeface="+mn-lt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685800"/>
            <a:ext cx="8610600" cy="5791200"/>
          </a:xfrm>
        </p:spPr>
        <p:txBody>
          <a:bodyPr/>
          <a:lstStyle/>
          <a:p>
            <a:pPr eaLnBrk="1" hangingPunct="1"/>
            <a:r>
              <a:rPr lang="zh-CN" altLang="en-US" sz="3000" smtClean="0">
                <a:latin typeface="Times New Roman" panose="02020603050405020304" pitchFamily="18" charset="0"/>
              </a:rPr>
              <a:t>解合同式</a:t>
            </a:r>
            <a:r>
              <a:rPr lang="en-US" altLang="zh-CN" sz="3000" smtClean="0">
                <a:latin typeface="Times New Roman" panose="02020603050405020304" pitchFamily="18" charset="0"/>
              </a:rPr>
              <a:t>35x≡1(mod 97)</a:t>
            </a:r>
          </a:p>
          <a:p>
            <a:pPr eaLnBrk="1" hangingPunct="1"/>
            <a:r>
              <a:rPr lang="zh-CN" altLang="en-US" sz="3000" smtClean="0">
                <a:latin typeface="Times New Roman" panose="02020603050405020304" pitchFamily="18" charset="0"/>
              </a:rPr>
              <a:t>解： </a:t>
            </a:r>
            <a:r>
              <a:rPr lang="en-US" altLang="zh-CN" sz="3000" smtClean="0">
                <a:solidFill>
                  <a:schemeClr val="tx2"/>
                </a:solidFill>
                <a:latin typeface="Times New Roman" panose="02020603050405020304" pitchFamily="18" charset="0"/>
              </a:rPr>
              <a:t>a=35, m=97,</a:t>
            </a:r>
            <a:r>
              <a:rPr lang="zh-CN" altLang="en-US" sz="3000" smtClean="0">
                <a:latin typeface="Times New Roman" panose="02020603050405020304" pitchFamily="18" charset="0"/>
              </a:rPr>
              <a:t>首先使用辗转相除方法将互质的</a:t>
            </a:r>
            <a:r>
              <a:rPr lang="en-US" altLang="zh-CN" sz="3000" smtClean="0">
                <a:latin typeface="Times New Roman" panose="02020603050405020304" pitchFamily="18" charset="0"/>
              </a:rPr>
              <a:t>a</a:t>
            </a:r>
            <a:r>
              <a:rPr lang="zh-CN" altLang="en-US" sz="3000" smtClean="0">
                <a:latin typeface="Times New Roman" panose="02020603050405020304" pitchFamily="18" charset="0"/>
              </a:rPr>
              <a:t>与</a:t>
            </a:r>
            <a:r>
              <a:rPr lang="en-US" altLang="zh-CN" sz="3000" smtClean="0">
                <a:latin typeface="Times New Roman" panose="02020603050405020304" pitchFamily="18" charset="0"/>
              </a:rPr>
              <a:t>m</a:t>
            </a:r>
            <a:r>
              <a:rPr lang="zh-CN" altLang="en-US" sz="3000" smtClean="0">
                <a:latin typeface="Times New Roman" panose="02020603050405020304" pitchFamily="18" charset="0"/>
              </a:rPr>
              <a:t>的最大公因数1表示为</a:t>
            </a:r>
            <a:r>
              <a:rPr lang="en-US" altLang="zh-CN" sz="3000" smtClean="0">
                <a:latin typeface="Times New Roman" panose="02020603050405020304" pitchFamily="18" charset="0"/>
              </a:rPr>
              <a:t>a</a:t>
            </a:r>
            <a:r>
              <a:rPr lang="zh-CN" altLang="en-US" sz="3000" smtClean="0">
                <a:latin typeface="Times New Roman" panose="02020603050405020304" pitchFamily="18" charset="0"/>
              </a:rPr>
              <a:t>和</a:t>
            </a:r>
            <a:r>
              <a:rPr lang="en-US" altLang="zh-CN" sz="3000" smtClean="0">
                <a:latin typeface="Times New Roman" panose="02020603050405020304" pitchFamily="18" charset="0"/>
              </a:rPr>
              <a:t>m</a:t>
            </a:r>
            <a:r>
              <a:rPr lang="zh-CN" altLang="en-US" sz="3000" smtClean="0">
                <a:latin typeface="Times New Roman" panose="02020603050405020304" pitchFamily="18" charset="0"/>
              </a:rPr>
              <a:t>的倍数和的形式：1=</a:t>
            </a:r>
            <a:r>
              <a:rPr lang="en-US" altLang="zh-CN" sz="3000" smtClean="0">
                <a:latin typeface="Times New Roman" panose="02020603050405020304" pitchFamily="18" charset="0"/>
              </a:rPr>
              <a:t>a</a:t>
            </a:r>
            <a:r>
              <a:rPr lang="en-US" altLang="zh-CN" sz="3000" smtClean="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000" smtClean="0">
                <a:latin typeface="Times New Roman" panose="02020603050405020304" pitchFamily="18" charset="0"/>
              </a:rPr>
              <a:t>+mt，</a:t>
            </a:r>
            <a:r>
              <a:rPr lang="zh-CN" altLang="en-US" sz="3000" smtClean="0">
                <a:latin typeface="Times New Roman" panose="02020603050405020304" pitchFamily="18" charset="0"/>
              </a:rPr>
              <a:t>然后取</a:t>
            </a:r>
            <a:r>
              <a:rPr lang="en-US" altLang="zh-CN" sz="3000" smtClean="0">
                <a:latin typeface="Times New Roman" panose="02020603050405020304" pitchFamily="18" charset="0"/>
              </a:rPr>
              <a:t>x=</a:t>
            </a:r>
            <a:r>
              <a:rPr lang="en-US" altLang="zh-CN" sz="3000" smtClean="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000" smtClean="0">
                <a:latin typeface="Times New Roman" panose="02020603050405020304" pitchFamily="18" charset="0"/>
              </a:rPr>
              <a:t>b，</a:t>
            </a:r>
            <a:r>
              <a:rPr lang="zh-CN" altLang="en-US" sz="3000" smtClean="0">
                <a:latin typeface="Times New Roman" panose="02020603050405020304" pitchFamily="18" charset="0"/>
              </a:rPr>
              <a:t>即可</a:t>
            </a:r>
            <a:r>
              <a:rPr lang="en-US" altLang="zh-CN" sz="3000" smtClean="0">
                <a:latin typeface="Times New Roman" panose="02020603050405020304" pitchFamily="18" charset="0"/>
              </a:rPr>
              <a:t>.</a:t>
            </a:r>
            <a:r>
              <a:rPr lang="zh-CN" altLang="en-US" sz="3000" smtClean="0">
                <a:latin typeface="Times New Roman" panose="02020603050405020304" pitchFamily="18" charset="0"/>
              </a:rPr>
              <a:t>用</a:t>
            </a:r>
            <a:r>
              <a:rPr lang="en-US" altLang="zh-CN" sz="3000" smtClean="0">
                <a:latin typeface="Times New Roman" panose="02020603050405020304" pitchFamily="18" charset="0"/>
              </a:rPr>
              <a:t>35</a:t>
            </a:r>
            <a:r>
              <a:rPr lang="zh-CN" altLang="en-US" sz="3000" smtClean="0">
                <a:latin typeface="Times New Roman" panose="02020603050405020304" pitchFamily="18" charset="0"/>
              </a:rPr>
              <a:t>除</a:t>
            </a:r>
            <a:r>
              <a:rPr lang="en-US" altLang="zh-CN" sz="3000" smtClean="0">
                <a:latin typeface="Times New Roman" panose="02020603050405020304" pitchFamily="18" charset="0"/>
              </a:rPr>
              <a:t>97.</a:t>
            </a:r>
            <a:r>
              <a:rPr lang="zh-CN" altLang="en-US" smtClean="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8739" name="Group 67"/>
          <p:cNvGraphicFramePr>
            <a:graphicFrameLocks noGrp="1"/>
          </p:cNvGraphicFramePr>
          <p:nvPr>
            <p:ph sz="half" idx="2"/>
          </p:nvPr>
        </p:nvGraphicFramePr>
        <p:xfrm>
          <a:off x="457200" y="2971800"/>
          <a:ext cx="7696200" cy="3273425"/>
        </p:xfrm>
        <a:graphic>
          <a:graphicData uri="http://schemas.openxmlformats.org/drawingml/2006/table">
            <a:tbl>
              <a:tblPr/>
              <a:tblGrid>
                <a:gridCol w="949325"/>
                <a:gridCol w="803275"/>
                <a:gridCol w="1066800"/>
                <a:gridCol w="1066800"/>
                <a:gridCol w="990600"/>
                <a:gridCol w="990600"/>
                <a:gridCol w="838200"/>
                <a:gridCol w="990600"/>
              </a:tblGrid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2857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3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40349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F52B184-4BE9-442C-839B-D8AB4F14A57D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842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762000"/>
            <a:ext cx="7239000" cy="53340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Clr>
                <a:srgbClr val="FFCC00"/>
              </a:buClr>
              <a:defRPr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</a:rPr>
              <a:t>从而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</a:rPr>
              <a:t>(35, 97)=1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n=5, </a:t>
            </a:r>
            <a:r>
              <a:rPr lang="zh-CN" altLang="en-US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则</a:t>
            </a:r>
            <a:endParaRPr lang="en-US" altLang="zh-CN" dirty="0" smtClean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5000"/>
              </a:lnSpc>
              <a:buClr>
                <a:srgbClr val="FFCC00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1=(-1)</a:t>
            </a:r>
            <a:r>
              <a:rPr lang="en-US" altLang="zh-CN" baseline="300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5-1</a:t>
            </a: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×13×97+(-1)</a:t>
            </a:r>
            <a:r>
              <a:rPr lang="en-US" altLang="zh-CN" baseline="300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×36×35</a:t>
            </a:r>
          </a:p>
          <a:p>
            <a:pPr marL="0" indent="0" eaLnBrk="1" hangingPunct="1">
              <a:lnSpc>
                <a:spcPct val="125000"/>
              </a:lnSpc>
              <a:buClr>
                <a:srgbClr val="FFCC00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s= </a:t>
            </a:r>
            <a:r>
              <a:rPr lang="en-US" altLang="zh-CN" smtClean="0">
                <a:solidFill>
                  <a:srgbClr val="FFFFFF"/>
                </a:solidFill>
                <a:latin typeface="Times New Roman" panose="02020603050405020304" pitchFamily="18" charset="0"/>
              </a:rPr>
              <a:t>(-1)</a:t>
            </a:r>
            <a:r>
              <a:rPr lang="en-US" altLang="zh-CN" baseline="30000" smtClean="0">
                <a:solidFill>
                  <a:srgbClr val="FFFFFF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mtClean="0">
                <a:solidFill>
                  <a:srgbClr val="FFFFFF"/>
                </a:solidFill>
                <a:latin typeface="Times New Roman" panose="02020603050405020304" pitchFamily="18" charset="0"/>
              </a:rPr>
              <a:t>×36</a:t>
            </a:r>
            <a:endParaRPr lang="zh-CN" altLang="en-US" dirty="0" smtClean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Clr>
                <a:srgbClr val="FFCC00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x≡sb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</a:rPr>
              <a:t>=(-</a:t>
            </a: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1)</a:t>
            </a:r>
            <a:r>
              <a:rPr lang="en-US" altLang="zh-CN" baseline="300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×36×1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</a:rPr>
              <a:t>=-36(mod 97)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</a:rPr>
              <a:t>，即：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</a:rPr>
              <a:t>x ≡61(mod 97)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AAC74F-566B-4AB8-83BE-6A7914845C71}" type="slidenum">
              <a:rPr kumimoji="0" lang="zh-CN" altLang="en-US" sz="14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kumimoji="0" lang="en-US" altLang="zh-CN" sz="1400" b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18868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24" y="74919"/>
            <a:ext cx="8929687" cy="6625919"/>
          </a:xfrm>
        </p:spPr>
        <p:txBody>
          <a:bodyPr/>
          <a:lstStyle/>
          <a:p>
            <a:pPr marL="0" indent="0">
              <a:lnSpc>
                <a:spcPct val="105000"/>
              </a:lnSpc>
              <a:spcBef>
                <a:spcPct val="20000"/>
              </a:spcBef>
              <a:buClr>
                <a:srgbClr val="FFCC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l(v) = min{ l(v), l(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)+w(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v) }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3000" dirty="0" smtClean="0"/>
              <a:t>2.</a:t>
            </a: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l(B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)=min{l(B) ,l(C)+w(CB)}=min{ 6, 3+2}=</a:t>
            </a:r>
            <a:r>
              <a:rPr lang="en-US" altLang="zh-CN" sz="3000" i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zh-CN" sz="3000" i="1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l(D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 min{l(D) ,l(C)+w(CD)}=min{ 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3+3}=6</a:t>
            </a:r>
            <a:endParaRPr lang="zh-CN" altLang="zh-CN" sz="30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l(E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 min{l(E) ,l(C)+w(CE)}=min{ 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3+4}=7</a:t>
            </a:r>
            <a:endParaRPr lang="zh-CN" altLang="zh-CN" sz="30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l(F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 min{l(F) ,l(C)+w(CF)}=min{ 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3+</a:t>
            </a:r>
            <a:r>
              <a:rPr lang="zh-CN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3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}=</a:t>
            </a:r>
            <a:r>
              <a:rPr lang="zh-CN" altLang="zh-CN" sz="3000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en-US" altLang="zh-CN" sz="3000" i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endParaRPr lang="zh-CN" altLang="zh-CN" sz="3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返回</a:t>
            </a:r>
            <a:endParaRPr lang="en-US" altLang="zh-CN" sz="3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zh-CN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75896-17B4-43F0-8372-4F2EDF51193E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80" y="3037705"/>
            <a:ext cx="4651651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94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311" y="96690"/>
            <a:ext cx="8929687" cy="6604148"/>
          </a:xfrm>
        </p:spPr>
        <p:txBody>
          <a:bodyPr/>
          <a:lstStyle/>
          <a:p>
            <a:pPr marL="0" indent="0">
              <a:lnSpc>
                <a:spcPct val="105000"/>
              </a:lnSpc>
              <a:buClr>
                <a:srgbClr val="FFFFFF"/>
              </a:buClr>
              <a:buNone/>
              <a:defRPr/>
            </a:pP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l(v) = min{ l(v), l(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)+w(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v) }</a:t>
            </a:r>
          </a:p>
          <a:p>
            <a:pPr>
              <a:lnSpc>
                <a:spcPct val="105000"/>
              </a:lnSpc>
              <a:buClr>
                <a:srgbClr val="FFFFFF"/>
              </a:buClr>
              <a:defRPr/>
            </a:pPr>
            <a:r>
              <a:rPr lang="en-US" altLang="zh-CN" sz="3000" i="1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0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l(D)=min{l(D) ,l(B)+w(BD)}=min{ 6, 5+5}=</a:t>
            </a:r>
            <a:r>
              <a:rPr lang="en-US" altLang="zh-CN" sz="3000" i="1" kern="1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zh-CN" sz="3000" i="1" kern="1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l(E)=min{l(E) ,l(B)+w(BE)}=min{ 7, 5+</a:t>
            </a:r>
            <a:r>
              <a:rPr lang="zh-CN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}=7</a:t>
            </a:r>
            <a:endParaRPr lang="zh-CN" altLang="zh-CN" sz="3000" i="1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l(F)=min{l(F) ,l(B)+w(BF)}=min{ </a:t>
            </a:r>
            <a:r>
              <a:rPr lang="zh-CN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5+</a:t>
            </a:r>
            <a:r>
              <a:rPr lang="zh-CN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}=</a:t>
            </a:r>
            <a:r>
              <a:rPr lang="zh-CN" altLang="zh-CN" sz="3000" i="1" kern="1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endParaRPr lang="en-US" altLang="zh-CN" sz="3000" i="1" kern="100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en-US" altLang="zh-CN" sz="3000" i="1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300" kern="100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返回</a:t>
            </a:r>
            <a:endParaRPr lang="zh-CN" altLang="zh-CN" sz="33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3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6F42F1-5984-45B4-8A3B-712E0FAFC273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12" y="2664753"/>
            <a:ext cx="5206435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13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95" y="71716"/>
            <a:ext cx="8929687" cy="6367504"/>
          </a:xfrm>
        </p:spPr>
        <p:txBody>
          <a:bodyPr/>
          <a:lstStyle/>
          <a:p>
            <a:pPr marL="0" indent="0" algn="just">
              <a:spcAft>
                <a:spcPts val="0"/>
              </a:spcAft>
              <a:buClr>
                <a:srgbClr val="FFFFFF"/>
              </a:buClr>
              <a:buNone/>
              <a:defRPr/>
            </a:pP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l(v) = min{ l(v), l(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)+w(</a:t>
            </a:r>
            <a:r>
              <a:rPr kumimoji="1" lang="en-US" altLang="zh-CN" sz="3000" i="1" kern="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ui</a:t>
            </a:r>
            <a:r>
              <a:rPr kumimoji="1" lang="en-US" altLang="zh-CN" sz="3000" i="1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v) }</a:t>
            </a:r>
          </a:p>
          <a:p>
            <a:pPr algn="just">
              <a:spcAft>
                <a:spcPts val="0"/>
              </a:spcAft>
              <a:buClr>
                <a:srgbClr val="FFFFFF"/>
              </a:buClr>
              <a:defRPr/>
            </a:pPr>
            <a:r>
              <a:rPr lang="en-US" altLang="zh-CN" sz="3000" i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0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l(E)= min{l(E) ,l(D)+w(DE)}=min{ 7, 6+2}=</a:t>
            </a:r>
            <a:r>
              <a:rPr lang="en-US" altLang="zh-CN" sz="3000" i="1" kern="1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zh-CN" sz="3000" i="1" kern="1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l(F)= min{l(F) ,l(D)+w(DF)}=min{ </a:t>
            </a:r>
            <a:r>
              <a:rPr lang="zh-CN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6+3}=9</a:t>
            </a:r>
          </a:p>
          <a:p>
            <a:pPr algn="just">
              <a:lnSpc>
                <a:spcPct val="90000"/>
              </a:lnSpc>
              <a:spcAft>
                <a:spcPts val="0"/>
              </a:spcAft>
              <a:buClr>
                <a:srgbClr val="FFFFFF"/>
              </a:buClr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000" i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l(F)= min{l(F) ,l(E)+w(EF)}=min{ 9, 7+5}=</a:t>
            </a:r>
            <a:r>
              <a:rPr lang="en-US" altLang="zh-CN" sz="3000" i="1" kern="100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</a:p>
          <a:p>
            <a:pPr marL="0" indent="0" algn="just">
              <a:lnSpc>
                <a:spcPct val="125000"/>
              </a:lnSpc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None/>
              <a:defRPr/>
            </a:pPr>
            <a:endParaRPr lang="zh-CN" altLang="zh-CN" sz="3300" i="1" kern="1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dirty="0" smtClean="0">
                <a:hlinkClick r:id="rId2" action="ppaction://hlinksldjump"/>
              </a:rPr>
              <a:t>返回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A4F50-0B46-479B-A5F7-B58A20EBF896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64" y="2744191"/>
            <a:ext cx="5206435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466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889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889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LiSanfinalll">
  <a:themeElements>
    <a:clrScheme name="LiSanfinalll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LiSanfinalll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iSanfinalll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iSanfinall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5367</Words>
  <Application>Microsoft Office PowerPoint</Application>
  <PresentationFormat>全屏显示(4:3)</PresentationFormat>
  <Paragraphs>767</Paragraphs>
  <Slides>61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9" baseType="lpstr">
      <vt:lpstr>Arial Unicode MS</vt:lpstr>
      <vt:lpstr>等线</vt:lpstr>
      <vt:lpstr>黑体</vt:lpstr>
      <vt:lpstr>华文新魏</vt:lpstr>
      <vt:lpstr>楷体_GB2312</vt:lpstr>
      <vt:lpstr>宋体</vt:lpstr>
      <vt:lpstr>Arial</vt:lpstr>
      <vt:lpstr>Arial Black</vt:lpstr>
      <vt:lpstr>Calibri</vt:lpstr>
      <vt:lpstr>Symbol</vt:lpstr>
      <vt:lpstr>Times New Roman</vt:lpstr>
      <vt:lpstr>Wingdings</vt:lpstr>
      <vt:lpstr>12_LiSanfinalll</vt:lpstr>
      <vt:lpstr>Network Blitz</vt:lpstr>
      <vt:lpstr>1_Network Blitz</vt:lpstr>
      <vt:lpstr>2_Network Blitz</vt:lpstr>
      <vt:lpstr>9_LiSanfinalll</vt:lpstr>
      <vt:lpstr>LiSanfinalll</vt:lpstr>
      <vt:lpstr>8_Network Blitz</vt:lpstr>
      <vt:lpstr>9_Network Blitz</vt:lpstr>
      <vt:lpstr>10_Network Blitz</vt:lpstr>
      <vt:lpstr>1_LiSanfinalll</vt:lpstr>
      <vt:lpstr>2_LiSanfinalll</vt:lpstr>
      <vt:lpstr>3_Network Blitz</vt:lpstr>
      <vt:lpstr>4_Network Blitz</vt:lpstr>
      <vt:lpstr>3_LiSanfinalll</vt:lpstr>
      <vt:lpstr>4_LiSanfinalll</vt:lpstr>
      <vt:lpstr>MathType 6.0 Equation</vt:lpstr>
      <vt:lpstr>第5次作业</vt:lpstr>
      <vt:lpstr>第5次作业</vt:lpstr>
      <vt:lpstr>第六次作业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第7次作业</vt:lpstr>
      <vt:lpstr>第7次作业</vt:lpstr>
      <vt:lpstr>第7次作业</vt:lpstr>
      <vt:lpstr>第7次作业</vt:lpstr>
      <vt:lpstr>第7次作业</vt:lpstr>
      <vt:lpstr>第8次作业</vt:lpstr>
      <vt:lpstr>第8次作业</vt:lpstr>
      <vt:lpstr>第8次作业</vt:lpstr>
      <vt:lpstr>第8次作业</vt:lpstr>
      <vt:lpstr>第9次作业</vt:lpstr>
      <vt:lpstr>PowerPoint 演示文稿</vt:lpstr>
      <vt:lpstr>PowerPoint 演示文稿</vt:lpstr>
      <vt:lpstr>第9次作业</vt:lpstr>
      <vt:lpstr>第10次作业</vt:lpstr>
      <vt:lpstr>第10次作业</vt:lpstr>
      <vt:lpstr>第10次作业</vt:lpstr>
      <vt:lpstr>PowerPoint 演示文稿</vt:lpstr>
      <vt:lpstr>PowerPoint 演示文稿</vt:lpstr>
      <vt:lpstr>PowerPoint 演示文稿</vt:lpstr>
      <vt:lpstr>例</vt:lpstr>
      <vt:lpstr>例</vt:lpstr>
      <vt:lpstr>例</vt:lpstr>
      <vt:lpstr>例</vt:lpstr>
      <vt:lpstr>例</vt:lpstr>
      <vt:lpstr>PowerPoint 演示文稿</vt:lpstr>
      <vt:lpstr>例</vt:lpstr>
      <vt:lpstr>PowerPoint 演示文稿</vt:lpstr>
      <vt:lpstr>练习</vt:lpstr>
      <vt:lpstr>PowerPoint 演示文稿</vt:lpstr>
      <vt:lpstr>练习</vt:lpstr>
      <vt:lpstr>PowerPoint 演示文稿</vt:lpstr>
      <vt:lpstr>PowerPoint 演示文稿</vt:lpstr>
      <vt:lpstr>例</vt:lpstr>
      <vt:lpstr>例</vt:lpstr>
      <vt:lpstr>第五章总结</vt:lpstr>
      <vt:lpstr>第一章总结</vt:lpstr>
      <vt:lpstr>PowerPoint 演示文稿</vt:lpstr>
      <vt:lpstr>PowerPoint 演示文稿</vt:lpstr>
      <vt:lpstr>第二章总结</vt:lpstr>
      <vt:lpstr>第二章总结</vt:lpstr>
      <vt:lpstr>第三章总结</vt:lpstr>
      <vt:lpstr>第四章总结</vt:lpstr>
      <vt:lpstr>PowerPoint 演示文稿</vt:lpstr>
      <vt:lpstr>PowerPoint 演示文稿</vt:lpstr>
      <vt:lpstr>5.1-2. 求1331和5709的最高公因并表为其倍数和</vt:lpstr>
      <vt:lpstr>PowerPoint 演示文稿</vt:lpstr>
      <vt:lpstr>PowerPoint 演示文稿</vt:lpstr>
      <vt:lpstr>习题5.3-2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53</cp:revision>
  <dcterms:created xsi:type="dcterms:W3CDTF">2022-06-02T05:18:03Z</dcterms:created>
  <dcterms:modified xsi:type="dcterms:W3CDTF">2023-05-30T04:30:38Z</dcterms:modified>
</cp:coreProperties>
</file>